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586F1-D657-4ECF-845A-5DDE6E28501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F455A27-E4D5-4EE2-9598-F4E22C280020}">
      <dgm:prSet phldrT="[Texto]" custT="1"/>
      <dgm:spPr/>
      <dgm:t>
        <a:bodyPr/>
        <a:lstStyle/>
        <a:p>
          <a:r>
            <a:rPr lang="es-MX" sz="1600" dirty="0" smtClean="0"/>
            <a:t>UNIDAD CENTRAL O MATRIZ</a:t>
          </a:r>
          <a:endParaRPr lang="es-MX" sz="1600" dirty="0"/>
        </a:p>
      </dgm:t>
    </dgm:pt>
    <dgm:pt modelId="{64A47BD8-E993-47B4-BB07-3D19312516B0}" type="parTrans" cxnId="{F22C28B6-B72D-4EC0-B373-7D7F0D79B221}">
      <dgm:prSet/>
      <dgm:spPr/>
      <dgm:t>
        <a:bodyPr/>
        <a:lstStyle/>
        <a:p>
          <a:endParaRPr lang="es-MX"/>
        </a:p>
      </dgm:t>
    </dgm:pt>
    <dgm:pt modelId="{64B292BA-57B6-478C-BCD2-8116DF451784}" type="sibTrans" cxnId="{F22C28B6-B72D-4EC0-B373-7D7F0D79B221}">
      <dgm:prSet/>
      <dgm:spPr/>
      <dgm:t>
        <a:bodyPr/>
        <a:lstStyle/>
        <a:p>
          <a:endParaRPr lang="es-MX"/>
        </a:p>
      </dgm:t>
    </dgm:pt>
    <dgm:pt modelId="{994C89DC-6128-4FD6-A204-92F120EDDFF0}">
      <dgm:prSet phldrT="[Texto]"/>
      <dgm:spPr/>
      <dgm:t>
        <a:bodyPr/>
        <a:lstStyle/>
        <a:p>
          <a:r>
            <a:rPr lang="es-MX" dirty="0" smtClean="0"/>
            <a:t>DONDE SE INSTRUMENTA A NIVEL CENTRAL O CORPORATIVO TODO EL CICLO DE LA CAPACITACIÓN.</a:t>
          </a:r>
          <a:endParaRPr lang="es-MX" dirty="0"/>
        </a:p>
      </dgm:t>
    </dgm:pt>
    <dgm:pt modelId="{38417744-B2E2-40AA-B3D2-DC51786B5F6B}" type="parTrans" cxnId="{B2574608-2ADD-4A64-88E8-7E303CC9931B}">
      <dgm:prSet/>
      <dgm:spPr/>
      <dgm:t>
        <a:bodyPr/>
        <a:lstStyle/>
        <a:p>
          <a:endParaRPr lang="es-MX"/>
        </a:p>
      </dgm:t>
    </dgm:pt>
    <dgm:pt modelId="{BD2940EC-6532-4300-B1DB-FCCEB9583C2C}" type="sibTrans" cxnId="{B2574608-2ADD-4A64-88E8-7E303CC9931B}">
      <dgm:prSet/>
      <dgm:spPr/>
      <dgm:t>
        <a:bodyPr/>
        <a:lstStyle/>
        <a:p>
          <a:endParaRPr lang="es-MX"/>
        </a:p>
      </dgm:t>
    </dgm:pt>
    <dgm:pt modelId="{7690CDEF-2BA7-4CC4-B02F-53D3C6627475}">
      <dgm:prSet phldrT="[Texto]" custT="1"/>
      <dgm:spPr/>
      <dgm:t>
        <a:bodyPr/>
        <a:lstStyle/>
        <a:p>
          <a:r>
            <a:rPr lang="es-MX" sz="1600" dirty="0" smtClean="0"/>
            <a:t>SUCURSALES U OFICINAS REGIONALES</a:t>
          </a:r>
          <a:endParaRPr lang="es-MX" sz="1600" dirty="0"/>
        </a:p>
      </dgm:t>
    </dgm:pt>
    <dgm:pt modelId="{F3DE76E3-E411-4FA0-B365-69FD5D80B3B4}" type="parTrans" cxnId="{D67640D2-1C49-4878-A484-AEF417A9700D}">
      <dgm:prSet/>
      <dgm:spPr/>
      <dgm:t>
        <a:bodyPr/>
        <a:lstStyle/>
        <a:p>
          <a:endParaRPr lang="es-MX"/>
        </a:p>
      </dgm:t>
    </dgm:pt>
    <dgm:pt modelId="{793F6816-C58A-470D-BEC8-D73A2CD3DADA}" type="sibTrans" cxnId="{D67640D2-1C49-4878-A484-AEF417A9700D}">
      <dgm:prSet/>
      <dgm:spPr/>
      <dgm:t>
        <a:bodyPr/>
        <a:lstStyle/>
        <a:p>
          <a:endParaRPr lang="es-MX"/>
        </a:p>
      </dgm:t>
    </dgm:pt>
    <dgm:pt modelId="{3EE1676B-9511-4767-8290-B47534554728}">
      <dgm:prSet phldrT="[Texto]"/>
      <dgm:spPr/>
      <dgm:t>
        <a:bodyPr/>
        <a:lstStyle/>
        <a:p>
          <a:r>
            <a:rPr lang="es-MX" dirty="0" smtClean="0"/>
            <a:t>DONDE SE INSTRUMENTA A NIVEL ESTATAL O POR SUCURSAL EL PROCESO DE CAPACITACIÓN.</a:t>
          </a:r>
          <a:endParaRPr lang="es-MX" dirty="0"/>
        </a:p>
      </dgm:t>
    </dgm:pt>
    <dgm:pt modelId="{BCB6A09E-694A-44C4-9456-7D5EB3CCC588}" type="parTrans" cxnId="{142E9742-9E9E-4007-A26B-D08076B63DDA}">
      <dgm:prSet/>
      <dgm:spPr/>
      <dgm:t>
        <a:bodyPr/>
        <a:lstStyle/>
        <a:p>
          <a:endParaRPr lang="es-MX"/>
        </a:p>
      </dgm:t>
    </dgm:pt>
    <dgm:pt modelId="{BABC4E42-9947-44BE-8F4C-E8C162F51A8A}" type="sibTrans" cxnId="{142E9742-9E9E-4007-A26B-D08076B63DDA}">
      <dgm:prSet/>
      <dgm:spPr/>
      <dgm:t>
        <a:bodyPr/>
        <a:lstStyle/>
        <a:p>
          <a:endParaRPr lang="es-MX"/>
        </a:p>
      </dgm:t>
    </dgm:pt>
    <dgm:pt modelId="{24AC4D3B-8E05-4C2E-B992-21AA3AD8420F}">
      <dgm:prSet phldrT="[Texto]" phldr="1"/>
      <dgm:spPr/>
      <dgm:t>
        <a:bodyPr/>
        <a:lstStyle/>
        <a:p>
          <a:endParaRPr lang="es-MX" dirty="0"/>
        </a:p>
      </dgm:t>
    </dgm:pt>
    <dgm:pt modelId="{EA2EE9CF-B694-4AAC-A8D3-3B1A57172E94}" type="parTrans" cxnId="{1A1B90E7-55F9-44AE-9E0C-2350D79A5BB7}">
      <dgm:prSet/>
      <dgm:spPr/>
      <dgm:t>
        <a:bodyPr/>
        <a:lstStyle/>
        <a:p>
          <a:endParaRPr lang="es-MX"/>
        </a:p>
      </dgm:t>
    </dgm:pt>
    <dgm:pt modelId="{2B4417DB-0D0D-4081-B473-DDF862959809}" type="sibTrans" cxnId="{1A1B90E7-55F9-44AE-9E0C-2350D79A5BB7}">
      <dgm:prSet/>
      <dgm:spPr/>
      <dgm:t>
        <a:bodyPr/>
        <a:lstStyle/>
        <a:p>
          <a:endParaRPr lang="es-MX"/>
        </a:p>
      </dgm:t>
    </dgm:pt>
    <dgm:pt modelId="{08144A48-9133-46F8-BE99-26C9ED12B7D1}" type="pres">
      <dgm:prSet presAssocID="{615586F1-D657-4ECF-845A-5DDE6E2850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C251F58-EFA5-4922-BD31-6A61FFBCB918}" type="pres">
      <dgm:prSet presAssocID="{1F455A27-E4D5-4EE2-9598-F4E22C280020}" presName="linNode" presStyleCnt="0"/>
      <dgm:spPr/>
    </dgm:pt>
    <dgm:pt modelId="{B4266C69-65E4-4084-A89A-67C2CD7802D7}" type="pres">
      <dgm:prSet presAssocID="{1F455A27-E4D5-4EE2-9598-F4E22C280020}" presName="parentShp" presStyleLbl="node1" presStyleIdx="0" presStyleCnt="2" custLinFactNeighborX="-1129" custLinFactNeighborY="-31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53D866-E5C8-4331-A9F7-7FC2CBBFD5C0}" type="pres">
      <dgm:prSet presAssocID="{1F455A27-E4D5-4EE2-9598-F4E22C28002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D1B3DD-C9BD-43B0-98B2-44AF3BC65BA3}" type="pres">
      <dgm:prSet presAssocID="{64B292BA-57B6-478C-BCD2-8116DF451784}" presName="spacing" presStyleCnt="0"/>
      <dgm:spPr/>
    </dgm:pt>
    <dgm:pt modelId="{120DC444-8F3C-4248-BA43-83658E53FF01}" type="pres">
      <dgm:prSet presAssocID="{7690CDEF-2BA7-4CC4-B02F-53D3C6627475}" presName="linNode" presStyleCnt="0"/>
      <dgm:spPr/>
    </dgm:pt>
    <dgm:pt modelId="{1AF9BF3A-3F08-479A-A2E0-D268CDD387DC}" type="pres">
      <dgm:prSet presAssocID="{7690CDEF-2BA7-4CC4-B02F-53D3C662747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9540D3-9874-45A7-9EEA-8CFD73CA8A81}" type="pres">
      <dgm:prSet presAssocID="{7690CDEF-2BA7-4CC4-B02F-53D3C662747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67640D2-1C49-4878-A484-AEF417A9700D}" srcId="{615586F1-D657-4ECF-845A-5DDE6E285015}" destId="{7690CDEF-2BA7-4CC4-B02F-53D3C6627475}" srcOrd="1" destOrd="0" parTransId="{F3DE76E3-E411-4FA0-B365-69FD5D80B3B4}" sibTransId="{793F6816-C58A-470D-BEC8-D73A2CD3DADA}"/>
    <dgm:cxn modelId="{142E9742-9E9E-4007-A26B-D08076B63DDA}" srcId="{7690CDEF-2BA7-4CC4-B02F-53D3C6627475}" destId="{3EE1676B-9511-4767-8290-B47534554728}" srcOrd="0" destOrd="0" parTransId="{BCB6A09E-694A-44C4-9456-7D5EB3CCC588}" sibTransId="{BABC4E42-9947-44BE-8F4C-E8C162F51A8A}"/>
    <dgm:cxn modelId="{DEF4516B-E011-4FAB-8D32-801AD66BDE5A}" type="presOf" srcId="{3EE1676B-9511-4767-8290-B47534554728}" destId="{AF9540D3-9874-45A7-9EEA-8CFD73CA8A81}" srcOrd="0" destOrd="0" presId="urn:microsoft.com/office/officeart/2005/8/layout/vList6"/>
    <dgm:cxn modelId="{CF1AAB8A-DEAE-45FD-98C4-5BDF972DD1E2}" type="presOf" srcId="{1F455A27-E4D5-4EE2-9598-F4E22C280020}" destId="{B4266C69-65E4-4084-A89A-67C2CD7802D7}" srcOrd="0" destOrd="0" presId="urn:microsoft.com/office/officeart/2005/8/layout/vList6"/>
    <dgm:cxn modelId="{9F69EF62-40EC-4EC8-B330-44E9EAB86E64}" type="presOf" srcId="{615586F1-D657-4ECF-845A-5DDE6E285015}" destId="{08144A48-9133-46F8-BE99-26C9ED12B7D1}" srcOrd="0" destOrd="0" presId="urn:microsoft.com/office/officeart/2005/8/layout/vList6"/>
    <dgm:cxn modelId="{1A1B90E7-55F9-44AE-9E0C-2350D79A5BB7}" srcId="{7690CDEF-2BA7-4CC4-B02F-53D3C6627475}" destId="{24AC4D3B-8E05-4C2E-B992-21AA3AD8420F}" srcOrd="1" destOrd="0" parTransId="{EA2EE9CF-B694-4AAC-A8D3-3B1A57172E94}" sibTransId="{2B4417DB-0D0D-4081-B473-DDF862959809}"/>
    <dgm:cxn modelId="{F22C28B6-B72D-4EC0-B373-7D7F0D79B221}" srcId="{615586F1-D657-4ECF-845A-5DDE6E285015}" destId="{1F455A27-E4D5-4EE2-9598-F4E22C280020}" srcOrd="0" destOrd="0" parTransId="{64A47BD8-E993-47B4-BB07-3D19312516B0}" sibTransId="{64B292BA-57B6-478C-BCD2-8116DF451784}"/>
    <dgm:cxn modelId="{7793C80E-0D20-4FC8-BCC8-64DAE833849D}" type="presOf" srcId="{7690CDEF-2BA7-4CC4-B02F-53D3C6627475}" destId="{1AF9BF3A-3F08-479A-A2E0-D268CDD387DC}" srcOrd="0" destOrd="0" presId="urn:microsoft.com/office/officeart/2005/8/layout/vList6"/>
    <dgm:cxn modelId="{F7743BC8-DDC2-4B58-BE35-B6E68E1984CC}" type="presOf" srcId="{994C89DC-6128-4FD6-A204-92F120EDDFF0}" destId="{7953D866-E5C8-4331-A9F7-7FC2CBBFD5C0}" srcOrd="0" destOrd="0" presId="urn:microsoft.com/office/officeart/2005/8/layout/vList6"/>
    <dgm:cxn modelId="{B2574608-2ADD-4A64-88E8-7E303CC9931B}" srcId="{1F455A27-E4D5-4EE2-9598-F4E22C280020}" destId="{994C89DC-6128-4FD6-A204-92F120EDDFF0}" srcOrd="0" destOrd="0" parTransId="{38417744-B2E2-40AA-B3D2-DC51786B5F6B}" sibTransId="{BD2940EC-6532-4300-B1DB-FCCEB9583C2C}"/>
    <dgm:cxn modelId="{5729163A-B1AE-49D5-8167-46BB128BB9C1}" type="presOf" srcId="{24AC4D3B-8E05-4C2E-B992-21AA3AD8420F}" destId="{AF9540D3-9874-45A7-9EEA-8CFD73CA8A81}" srcOrd="0" destOrd="1" presId="urn:microsoft.com/office/officeart/2005/8/layout/vList6"/>
    <dgm:cxn modelId="{390AAA0A-7816-4EBE-AFFF-59BE63C54FE0}" type="presParOf" srcId="{08144A48-9133-46F8-BE99-26C9ED12B7D1}" destId="{0C251F58-EFA5-4922-BD31-6A61FFBCB918}" srcOrd="0" destOrd="0" presId="urn:microsoft.com/office/officeart/2005/8/layout/vList6"/>
    <dgm:cxn modelId="{8C7C4E1C-BD97-46FB-8A00-BA308F3FA43D}" type="presParOf" srcId="{0C251F58-EFA5-4922-BD31-6A61FFBCB918}" destId="{B4266C69-65E4-4084-A89A-67C2CD7802D7}" srcOrd="0" destOrd="0" presId="urn:microsoft.com/office/officeart/2005/8/layout/vList6"/>
    <dgm:cxn modelId="{4B4534B5-C57D-42CE-ADF9-22B2866F6AA7}" type="presParOf" srcId="{0C251F58-EFA5-4922-BD31-6A61FFBCB918}" destId="{7953D866-E5C8-4331-A9F7-7FC2CBBFD5C0}" srcOrd="1" destOrd="0" presId="urn:microsoft.com/office/officeart/2005/8/layout/vList6"/>
    <dgm:cxn modelId="{A986661C-3155-4A49-90C7-5BEBCA783440}" type="presParOf" srcId="{08144A48-9133-46F8-BE99-26C9ED12B7D1}" destId="{FBD1B3DD-C9BD-43B0-98B2-44AF3BC65BA3}" srcOrd="1" destOrd="0" presId="urn:microsoft.com/office/officeart/2005/8/layout/vList6"/>
    <dgm:cxn modelId="{0262E8C9-2B27-4BAD-9E9F-FE0E60A5709C}" type="presParOf" srcId="{08144A48-9133-46F8-BE99-26C9ED12B7D1}" destId="{120DC444-8F3C-4248-BA43-83658E53FF01}" srcOrd="2" destOrd="0" presId="urn:microsoft.com/office/officeart/2005/8/layout/vList6"/>
    <dgm:cxn modelId="{012A114B-44AD-405A-B652-6B017353516E}" type="presParOf" srcId="{120DC444-8F3C-4248-BA43-83658E53FF01}" destId="{1AF9BF3A-3F08-479A-A2E0-D268CDD387DC}" srcOrd="0" destOrd="0" presId="urn:microsoft.com/office/officeart/2005/8/layout/vList6"/>
    <dgm:cxn modelId="{A2DE0BBE-202D-4F24-8E6D-9DD13A1A43DF}" type="presParOf" srcId="{120DC444-8F3C-4248-BA43-83658E53FF01}" destId="{AF9540D3-9874-45A7-9EEA-8CFD73CA8A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F7758-4A5C-4D69-84EC-5EEB1F78E970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F8E7E87-BDFF-4CB3-BA0F-DFF969606BC0}">
      <dgm:prSet phldrT="[Texto]" custT="1"/>
      <dgm:spPr/>
      <dgm:t>
        <a:bodyPr/>
        <a:lstStyle/>
        <a:p>
          <a:r>
            <a:rPr lang="es-MX" sz="1000" dirty="0" smtClean="0"/>
            <a:t>LINEAMIENTOS PARA DETERMINAR FORMAS Y ACCIONES EN LA CAPACITACIÓN</a:t>
          </a:r>
          <a:endParaRPr lang="es-MX" sz="1000" dirty="0"/>
        </a:p>
      </dgm:t>
    </dgm:pt>
    <dgm:pt modelId="{885A77FA-365D-4476-B5E3-513CE4D2A61F}" type="parTrans" cxnId="{80D07497-B1CF-4901-836E-3753F1B3AC9E}">
      <dgm:prSet/>
      <dgm:spPr/>
      <dgm:t>
        <a:bodyPr/>
        <a:lstStyle/>
        <a:p>
          <a:endParaRPr lang="es-MX"/>
        </a:p>
      </dgm:t>
    </dgm:pt>
    <dgm:pt modelId="{C7F73D43-9FF7-45D3-A3C6-F24AA53A7F2F}" type="sibTrans" cxnId="{80D07497-B1CF-4901-836E-3753F1B3AC9E}">
      <dgm:prSet/>
      <dgm:spPr/>
      <dgm:t>
        <a:bodyPr/>
        <a:lstStyle/>
        <a:p>
          <a:endParaRPr lang="es-MX"/>
        </a:p>
      </dgm:t>
    </dgm:pt>
    <dgm:pt modelId="{779E043D-903F-401F-AA80-2A9E3DD2B669}">
      <dgm:prSet phldrT="[Texto]" custT="1"/>
      <dgm:spPr/>
      <dgm:t>
        <a:bodyPr/>
        <a:lstStyle/>
        <a:p>
          <a:r>
            <a:rPr lang="es-MX" sz="1100" dirty="0" smtClean="0"/>
            <a:t>CURSOS INTERNOS</a:t>
          </a:r>
        </a:p>
        <a:p>
          <a:endParaRPr lang="es-MX" sz="1500" dirty="0"/>
        </a:p>
      </dgm:t>
    </dgm:pt>
    <dgm:pt modelId="{58097744-F14B-4CA7-8066-B2C622701FB9}" type="parTrans" cxnId="{50801BA4-5693-48A3-83D3-261D52F90DAB}">
      <dgm:prSet/>
      <dgm:spPr/>
      <dgm:t>
        <a:bodyPr/>
        <a:lstStyle/>
        <a:p>
          <a:endParaRPr lang="es-MX"/>
        </a:p>
      </dgm:t>
    </dgm:pt>
    <dgm:pt modelId="{08F2FA15-5EA9-4B88-919B-92C87CC8F47C}" type="sibTrans" cxnId="{50801BA4-5693-48A3-83D3-261D52F90DAB}">
      <dgm:prSet/>
      <dgm:spPr/>
      <dgm:t>
        <a:bodyPr/>
        <a:lstStyle/>
        <a:p>
          <a:endParaRPr lang="es-MX"/>
        </a:p>
      </dgm:t>
    </dgm:pt>
    <dgm:pt modelId="{1ED2DEC3-7901-4D4D-B422-C8445486D853}">
      <dgm:prSet phldrT="[Texto]" custT="1"/>
      <dgm:spPr/>
      <dgm:t>
        <a:bodyPr/>
        <a:lstStyle/>
        <a:p>
          <a:r>
            <a:rPr lang="es-MX" sz="1200" dirty="0" smtClean="0"/>
            <a:t>CURSOS EXTERNOS</a:t>
          </a:r>
        </a:p>
        <a:p>
          <a:endParaRPr lang="es-MX" sz="2400" dirty="0"/>
        </a:p>
      </dgm:t>
    </dgm:pt>
    <dgm:pt modelId="{FC5A95ED-6AA1-4AE6-93FA-6920BD5993F7}" type="parTrans" cxnId="{8869A4DE-4B3F-422E-8C1C-03239FBD7189}">
      <dgm:prSet/>
      <dgm:spPr/>
      <dgm:t>
        <a:bodyPr/>
        <a:lstStyle/>
        <a:p>
          <a:endParaRPr lang="es-MX"/>
        </a:p>
      </dgm:t>
    </dgm:pt>
    <dgm:pt modelId="{976AA859-3A75-4A18-BB1A-89C3AEAD3723}" type="sibTrans" cxnId="{8869A4DE-4B3F-422E-8C1C-03239FBD7189}">
      <dgm:prSet/>
      <dgm:spPr/>
      <dgm:t>
        <a:bodyPr/>
        <a:lstStyle/>
        <a:p>
          <a:endParaRPr lang="es-MX"/>
        </a:p>
      </dgm:t>
    </dgm:pt>
    <dgm:pt modelId="{122028D6-5BB2-4982-B80A-287675B09274}">
      <dgm:prSet phldrT="[Texto]" custT="1"/>
      <dgm:spPr/>
      <dgm:t>
        <a:bodyPr/>
        <a:lstStyle/>
        <a:p>
          <a:r>
            <a:rPr lang="es-MX" sz="1400" dirty="0" smtClean="0"/>
            <a:t>BECAS</a:t>
          </a:r>
        </a:p>
      </dgm:t>
    </dgm:pt>
    <dgm:pt modelId="{3B7160B8-8EFF-43F9-89FD-624943A2A84F}" type="parTrans" cxnId="{51FD0403-0D28-4E72-953B-1C76B1888777}">
      <dgm:prSet/>
      <dgm:spPr/>
      <dgm:t>
        <a:bodyPr/>
        <a:lstStyle/>
        <a:p>
          <a:endParaRPr lang="es-MX"/>
        </a:p>
      </dgm:t>
    </dgm:pt>
    <dgm:pt modelId="{7FD2BA40-A951-4B6F-9AF5-98EE393F3652}" type="sibTrans" cxnId="{51FD0403-0D28-4E72-953B-1C76B1888777}">
      <dgm:prSet/>
      <dgm:spPr/>
      <dgm:t>
        <a:bodyPr/>
        <a:lstStyle/>
        <a:p>
          <a:endParaRPr lang="es-MX"/>
        </a:p>
      </dgm:t>
    </dgm:pt>
    <dgm:pt modelId="{EA692A23-FCC4-4BAF-BDBF-8FC727942651}">
      <dgm:prSet phldrT="[Texto]" custT="1"/>
      <dgm:spPr/>
      <dgm:t>
        <a:bodyPr/>
        <a:lstStyle/>
        <a:p>
          <a:r>
            <a:rPr lang="es-MX" sz="1200" dirty="0" smtClean="0"/>
            <a:t>OTROS MEDIOS</a:t>
          </a:r>
        </a:p>
        <a:p>
          <a:endParaRPr lang="es-MX" sz="1600" dirty="0"/>
        </a:p>
      </dgm:t>
    </dgm:pt>
    <dgm:pt modelId="{F6ED8C91-2B9E-4A16-A699-9BD7B42602F0}" type="sibTrans" cxnId="{4384B68A-742C-4C1F-A515-7E987AF56CCB}">
      <dgm:prSet/>
      <dgm:spPr/>
      <dgm:t>
        <a:bodyPr/>
        <a:lstStyle/>
        <a:p>
          <a:endParaRPr lang="es-MX"/>
        </a:p>
      </dgm:t>
    </dgm:pt>
    <dgm:pt modelId="{DDFCB4A7-9142-4B41-BBE8-93FE6717DDB3}" type="parTrans" cxnId="{4384B68A-742C-4C1F-A515-7E987AF56CCB}">
      <dgm:prSet/>
      <dgm:spPr/>
      <dgm:t>
        <a:bodyPr/>
        <a:lstStyle/>
        <a:p>
          <a:endParaRPr lang="es-MX"/>
        </a:p>
      </dgm:t>
    </dgm:pt>
    <dgm:pt modelId="{517F0EEA-A7A3-4378-89D0-7845F1D1FD3C}" type="pres">
      <dgm:prSet presAssocID="{6A5F7758-4A5C-4D69-84EC-5EEB1F78E9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084DDD-6E06-4766-B28B-41ACD276E6E5}" type="pres">
      <dgm:prSet presAssocID="{9F8E7E87-BDFF-4CB3-BA0F-DFF969606BC0}" presName="centerShape" presStyleLbl="node0" presStyleIdx="0" presStyleCnt="1" custScaleX="122016"/>
      <dgm:spPr/>
      <dgm:t>
        <a:bodyPr/>
        <a:lstStyle/>
        <a:p>
          <a:endParaRPr lang="es-MX"/>
        </a:p>
      </dgm:t>
    </dgm:pt>
    <dgm:pt modelId="{1C70770A-54B0-4BB3-AC27-E6C681F833F9}" type="pres">
      <dgm:prSet presAssocID="{779E043D-903F-401F-AA80-2A9E3DD2B669}" presName="node" presStyleLbl="node1" presStyleIdx="0" presStyleCnt="4" custScaleX="148858" custRadScaleRad="101659" custRadScaleInc="-15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CBC1A9-61EE-4589-A451-78AA24C8E0F0}" type="pres">
      <dgm:prSet presAssocID="{779E043D-903F-401F-AA80-2A9E3DD2B669}" presName="dummy" presStyleCnt="0"/>
      <dgm:spPr/>
    </dgm:pt>
    <dgm:pt modelId="{56E9F1A3-6A4E-4727-B65F-5CCCE7FC6000}" type="pres">
      <dgm:prSet presAssocID="{08F2FA15-5EA9-4B88-919B-92C87CC8F47C}" presName="sibTrans" presStyleLbl="sibTrans2D1" presStyleIdx="0" presStyleCnt="4" custScaleX="123947" custScaleY="117319"/>
      <dgm:spPr/>
      <dgm:t>
        <a:bodyPr/>
        <a:lstStyle/>
        <a:p>
          <a:endParaRPr lang="es-MX"/>
        </a:p>
      </dgm:t>
    </dgm:pt>
    <dgm:pt modelId="{02861280-9CFC-4026-8385-753CB6215CB2}" type="pres">
      <dgm:prSet presAssocID="{1ED2DEC3-7901-4D4D-B422-C8445486D853}" presName="node" presStyleLbl="node1" presStyleIdx="1" presStyleCnt="4" custScaleX="135534" custRadScaleRad="110486" custRadScaleInc="-13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B52366-81E6-454C-A993-327ED0E91D57}" type="pres">
      <dgm:prSet presAssocID="{1ED2DEC3-7901-4D4D-B422-C8445486D853}" presName="dummy" presStyleCnt="0"/>
      <dgm:spPr/>
    </dgm:pt>
    <dgm:pt modelId="{AD7E28B7-8457-47E3-81F3-A0456E9A49B5}" type="pres">
      <dgm:prSet presAssocID="{976AA859-3A75-4A18-BB1A-89C3AEAD3723}" presName="sibTrans" presStyleLbl="sibTrans2D1" presStyleIdx="1" presStyleCnt="4" custScaleX="119437" custScaleY="113422"/>
      <dgm:spPr/>
      <dgm:t>
        <a:bodyPr/>
        <a:lstStyle/>
        <a:p>
          <a:endParaRPr lang="es-MX"/>
        </a:p>
      </dgm:t>
    </dgm:pt>
    <dgm:pt modelId="{B9887D0F-63A9-4648-95F6-1A428BF4D010}" type="pres">
      <dgm:prSet presAssocID="{122028D6-5BB2-4982-B80A-287675B092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F4C6C8-0313-4C21-B7A6-1FEC90EEEBF7}" type="pres">
      <dgm:prSet presAssocID="{122028D6-5BB2-4982-B80A-287675B09274}" presName="dummy" presStyleCnt="0"/>
      <dgm:spPr/>
    </dgm:pt>
    <dgm:pt modelId="{CB052751-A343-4379-A1F6-A33E12962512}" type="pres">
      <dgm:prSet presAssocID="{7FD2BA40-A951-4B6F-9AF5-98EE393F3652}" presName="sibTrans" presStyleLbl="sibTrans2D1" presStyleIdx="2" presStyleCnt="4" custScaleX="113708" custScaleY="112634"/>
      <dgm:spPr/>
      <dgm:t>
        <a:bodyPr/>
        <a:lstStyle/>
        <a:p>
          <a:endParaRPr lang="es-MX"/>
        </a:p>
      </dgm:t>
    </dgm:pt>
    <dgm:pt modelId="{1DFDCD39-A2D0-49A2-BE7F-AC1EADFBE8DA}" type="pres">
      <dgm:prSet presAssocID="{EA692A23-FCC4-4BAF-BDBF-8FC727942651}" presName="node" presStyleLbl="node1" presStyleIdx="3" presStyleCnt="4" custScaleX="125094" custRadScaleRad="112099" custRadScaleInc="-13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994E0B-5381-496D-AC8F-6DDCD7A701B3}" type="pres">
      <dgm:prSet presAssocID="{EA692A23-FCC4-4BAF-BDBF-8FC727942651}" presName="dummy" presStyleCnt="0"/>
      <dgm:spPr/>
    </dgm:pt>
    <dgm:pt modelId="{907A8703-5C2D-4251-877D-4B15716E6332}" type="pres">
      <dgm:prSet presAssocID="{F6ED8C91-2B9E-4A16-A699-9BD7B42602F0}" presName="sibTrans" presStyleLbl="sibTrans2D1" presStyleIdx="3" presStyleCnt="4" custScaleX="120009" custScaleY="112593"/>
      <dgm:spPr/>
      <dgm:t>
        <a:bodyPr/>
        <a:lstStyle/>
        <a:p>
          <a:endParaRPr lang="es-MX"/>
        </a:p>
      </dgm:t>
    </dgm:pt>
  </dgm:ptLst>
  <dgm:cxnLst>
    <dgm:cxn modelId="{8869A4DE-4B3F-422E-8C1C-03239FBD7189}" srcId="{9F8E7E87-BDFF-4CB3-BA0F-DFF969606BC0}" destId="{1ED2DEC3-7901-4D4D-B422-C8445486D853}" srcOrd="1" destOrd="0" parTransId="{FC5A95ED-6AA1-4AE6-93FA-6920BD5993F7}" sibTransId="{976AA859-3A75-4A18-BB1A-89C3AEAD3723}"/>
    <dgm:cxn modelId="{916B4DB5-D06C-42F0-9829-B7BD9B118939}" type="presOf" srcId="{F6ED8C91-2B9E-4A16-A699-9BD7B42602F0}" destId="{907A8703-5C2D-4251-877D-4B15716E6332}" srcOrd="0" destOrd="0" presId="urn:microsoft.com/office/officeart/2005/8/layout/radial6"/>
    <dgm:cxn modelId="{80D07497-B1CF-4901-836E-3753F1B3AC9E}" srcId="{6A5F7758-4A5C-4D69-84EC-5EEB1F78E970}" destId="{9F8E7E87-BDFF-4CB3-BA0F-DFF969606BC0}" srcOrd="0" destOrd="0" parTransId="{885A77FA-365D-4476-B5E3-513CE4D2A61F}" sibTransId="{C7F73D43-9FF7-45D3-A3C6-F24AA53A7F2F}"/>
    <dgm:cxn modelId="{F93C34C1-3925-495B-8637-C4EDE5E38747}" type="presOf" srcId="{6A5F7758-4A5C-4D69-84EC-5EEB1F78E970}" destId="{517F0EEA-A7A3-4378-89D0-7845F1D1FD3C}" srcOrd="0" destOrd="0" presId="urn:microsoft.com/office/officeart/2005/8/layout/radial6"/>
    <dgm:cxn modelId="{6E4E37C7-082E-450F-9E7D-42410B72C312}" type="presOf" srcId="{779E043D-903F-401F-AA80-2A9E3DD2B669}" destId="{1C70770A-54B0-4BB3-AC27-E6C681F833F9}" srcOrd="0" destOrd="0" presId="urn:microsoft.com/office/officeart/2005/8/layout/radial6"/>
    <dgm:cxn modelId="{F198B2EA-DC92-48AE-B5F5-75BB6C578202}" type="presOf" srcId="{EA692A23-FCC4-4BAF-BDBF-8FC727942651}" destId="{1DFDCD39-A2D0-49A2-BE7F-AC1EADFBE8DA}" srcOrd="0" destOrd="0" presId="urn:microsoft.com/office/officeart/2005/8/layout/radial6"/>
    <dgm:cxn modelId="{3D2951C9-B6A8-4619-9488-0B2467462367}" type="presOf" srcId="{9F8E7E87-BDFF-4CB3-BA0F-DFF969606BC0}" destId="{EF084DDD-6E06-4766-B28B-41ACD276E6E5}" srcOrd="0" destOrd="0" presId="urn:microsoft.com/office/officeart/2005/8/layout/radial6"/>
    <dgm:cxn modelId="{ADB782C1-736C-4A59-A176-5EBFADE6D3BF}" type="presOf" srcId="{7FD2BA40-A951-4B6F-9AF5-98EE393F3652}" destId="{CB052751-A343-4379-A1F6-A33E12962512}" srcOrd="0" destOrd="0" presId="urn:microsoft.com/office/officeart/2005/8/layout/radial6"/>
    <dgm:cxn modelId="{8402EC12-5F0A-4081-AFFF-6EC441E0600E}" type="presOf" srcId="{976AA859-3A75-4A18-BB1A-89C3AEAD3723}" destId="{AD7E28B7-8457-47E3-81F3-A0456E9A49B5}" srcOrd="0" destOrd="0" presId="urn:microsoft.com/office/officeart/2005/8/layout/radial6"/>
    <dgm:cxn modelId="{50801BA4-5693-48A3-83D3-261D52F90DAB}" srcId="{9F8E7E87-BDFF-4CB3-BA0F-DFF969606BC0}" destId="{779E043D-903F-401F-AA80-2A9E3DD2B669}" srcOrd="0" destOrd="0" parTransId="{58097744-F14B-4CA7-8066-B2C622701FB9}" sibTransId="{08F2FA15-5EA9-4B88-919B-92C87CC8F47C}"/>
    <dgm:cxn modelId="{7EFA928E-CAD9-485A-8FD1-ABA80BDCFD35}" type="presOf" srcId="{08F2FA15-5EA9-4B88-919B-92C87CC8F47C}" destId="{56E9F1A3-6A4E-4727-B65F-5CCCE7FC6000}" srcOrd="0" destOrd="0" presId="urn:microsoft.com/office/officeart/2005/8/layout/radial6"/>
    <dgm:cxn modelId="{4384B68A-742C-4C1F-A515-7E987AF56CCB}" srcId="{9F8E7E87-BDFF-4CB3-BA0F-DFF969606BC0}" destId="{EA692A23-FCC4-4BAF-BDBF-8FC727942651}" srcOrd="3" destOrd="0" parTransId="{DDFCB4A7-9142-4B41-BBE8-93FE6717DDB3}" sibTransId="{F6ED8C91-2B9E-4A16-A699-9BD7B42602F0}"/>
    <dgm:cxn modelId="{51FD0403-0D28-4E72-953B-1C76B1888777}" srcId="{9F8E7E87-BDFF-4CB3-BA0F-DFF969606BC0}" destId="{122028D6-5BB2-4982-B80A-287675B09274}" srcOrd="2" destOrd="0" parTransId="{3B7160B8-8EFF-43F9-89FD-624943A2A84F}" sibTransId="{7FD2BA40-A951-4B6F-9AF5-98EE393F3652}"/>
    <dgm:cxn modelId="{29388109-17C8-495B-964F-634FBD07C89E}" type="presOf" srcId="{122028D6-5BB2-4982-B80A-287675B09274}" destId="{B9887D0F-63A9-4648-95F6-1A428BF4D010}" srcOrd="0" destOrd="0" presId="urn:microsoft.com/office/officeart/2005/8/layout/radial6"/>
    <dgm:cxn modelId="{65FC8AB8-A463-46C9-8150-C67F12455A27}" type="presOf" srcId="{1ED2DEC3-7901-4D4D-B422-C8445486D853}" destId="{02861280-9CFC-4026-8385-753CB6215CB2}" srcOrd="0" destOrd="0" presId="urn:microsoft.com/office/officeart/2005/8/layout/radial6"/>
    <dgm:cxn modelId="{D84012D7-119D-4882-B006-C80657102570}" type="presParOf" srcId="{517F0EEA-A7A3-4378-89D0-7845F1D1FD3C}" destId="{EF084DDD-6E06-4766-B28B-41ACD276E6E5}" srcOrd="0" destOrd="0" presId="urn:microsoft.com/office/officeart/2005/8/layout/radial6"/>
    <dgm:cxn modelId="{59D9E979-FC2B-4981-8C3E-AAD2BDBEF446}" type="presParOf" srcId="{517F0EEA-A7A3-4378-89D0-7845F1D1FD3C}" destId="{1C70770A-54B0-4BB3-AC27-E6C681F833F9}" srcOrd="1" destOrd="0" presId="urn:microsoft.com/office/officeart/2005/8/layout/radial6"/>
    <dgm:cxn modelId="{1DF0DA42-0D9B-4BE3-A702-A76BBF13213C}" type="presParOf" srcId="{517F0EEA-A7A3-4378-89D0-7845F1D1FD3C}" destId="{50CBC1A9-61EE-4589-A451-78AA24C8E0F0}" srcOrd="2" destOrd="0" presId="urn:microsoft.com/office/officeart/2005/8/layout/radial6"/>
    <dgm:cxn modelId="{AC24B8E1-5F31-4227-B1E4-11064E6F8A01}" type="presParOf" srcId="{517F0EEA-A7A3-4378-89D0-7845F1D1FD3C}" destId="{56E9F1A3-6A4E-4727-B65F-5CCCE7FC6000}" srcOrd="3" destOrd="0" presId="urn:microsoft.com/office/officeart/2005/8/layout/radial6"/>
    <dgm:cxn modelId="{A8C28E31-119A-4DB8-A146-EAF16C2337F6}" type="presParOf" srcId="{517F0EEA-A7A3-4378-89D0-7845F1D1FD3C}" destId="{02861280-9CFC-4026-8385-753CB6215CB2}" srcOrd="4" destOrd="0" presId="urn:microsoft.com/office/officeart/2005/8/layout/radial6"/>
    <dgm:cxn modelId="{ED267830-3426-430B-93E7-B0B7D9B63223}" type="presParOf" srcId="{517F0EEA-A7A3-4378-89D0-7845F1D1FD3C}" destId="{F5B52366-81E6-454C-A993-327ED0E91D57}" srcOrd="5" destOrd="0" presId="urn:microsoft.com/office/officeart/2005/8/layout/radial6"/>
    <dgm:cxn modelId="{AE897606-0114-49E2-A38A-5CE4B206AB3F}" type="presParOf" srcId="{517F0EEA-A7A3-4378-89D0-7845F1D1FD3C}" destId="{AD7E28B7-8457-47E3-81F3-A0456E9A49B5}" srcOrd="6" destOrd="0" presId="urn:microsoft.com/office/officeart/2005/8/layout/radial6"/>
    <dgm:cxn modelId="{8618D3B5-02EE-4B2B-96E6-5AFF62A259FD}" type="presParOf" srcId="{517F0EEA-A7A3-4378-89D0-7845F1D1FD3C}" destId="{B9887D0F-63A9-4648-95F6-1A428BF4D010}" srcOrd="7" destOrd="0" presId="urn:microsoft.com/office/officeart/2005/8/layout/radial6"/>
    <dgm:cxn modelId="{C04CE34A-49FF-477E-B930-2BE5380A4F87}" type="presParOf" srcId="{517F0EEA-A7A3-4378-89D0-7845F1D1FD3C}" destId="{37F4C6C8-0313-4C21-B7A6-1FEC90EEEBF7}" srcOrd="8" destOrd="0" presId="urn:microsoft.com/office/officeart/2005/8/layout/radial6"/>
    <dgm:cxn modelId="{E377174E-F191-43E1-9E4C-495FB7E68DC3}" type="presParOf" srcId="{517F0EEA-A7A3-4378-89D0-7845F1D1FD3C}" destId="{CB052751-A343-4379-A1F6-A33E12962512}" srcOrd="9" destOrd="0" presId="urn:microsoft.com/office/officeart/2005/8/layout/radial6"/>
    <dgm:cxn modelId="{BE9CB35A-839C-4796-BCE7-AB87F9312652}" type="presParOf" srcId="{517F0EEA-A7A3-4378-89D0-7845F1D1FD3C}" destId="{1DFDCD39-A2D0-49A2-BE7F-AC1EADFBE8DA}" srcOrd="10" destOrd="0" presId="urn:microsoft.com/office/officeart/2005/8/layout/radial6"/>
    <dgm:cxn modelId="{6CFADE39-71E0-49FE-9DCD-89551FA673EC}" type="presParOf" srcId="{517F0EEA-A7A3-4378-89D0-7845F1D1FD3C}" destId="{F5994E0B-5381-496D-AC8F-6DDCD7A701B3}" srcOrd="11" destOrd="0" presId="urn:microsoft.com/office/officeart/2005/8/layout/radial6"/>
    <dgm:cxn modelId="{6D35093C-FB68-4047-B8F8-EFF3EB6E05BD}" type="presParOf" srcId="{517F0EEA-A7A3-4378-89D0-7845F1D1FD3C}" destId="{907A8703-5C2D-4251-877D-4B15716E633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85E38C-CCEE-48FF-81BB-6FDDA30624E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DBE762F-BDA1-44CA-B720-EF7D7B1AC2C5}">
      <dgm:prSet phldrT="[Texto]" custT="1"/>
      <dgm:spPr/>
      <dgm:t>
        <a:bodyPr/>
        <a:lstStyle/>
        <a:p>
          <a:r>
            <a:rPr lang="es-MX" sz="1200" dirty="0" smtClean="0"/>
            <a:t>A) Detallar el perfil de la organización en términos de sus objetivos estratégicos, tácticos y operativos</a:t>
          </a:r>
          <a:r>
            <a:rPr lang="es-MX" sz="1600" dirty="0" smtClean="0"/>
            <a:t>.</a:t>
          </a:r>
          <a:endParaRPr lang="es-MX" sz="1600" dirty="0"/>
        </a:p>
      </dgm:t>
    </dgm:pt>
    <dgm:pt modelId="{1304A341-5FD7-4B1B-AF8D-A915E9F55EB2}" type="parTrans" cxnId="{98D02FC8-C9B0-4297-919F-DA91E8437FAF}">
      <dgm:prSet/>
      <dgm:spPr/>
      <dgm:t>
        <a:bodyPr/>
        <a:lstStyle/>
        <a:p>
          <a:endParaRPr lang="es-MX"/>
        </a:p>
      </dgm:t>
    </dgm:pt>
    <dgm:pt modelId="{9E0084EF-B54F-4D9F-BDB3-B61F4618FCB5}" type="sibTrans" cxnId="{98D02FC8-C9B0-4297-919F-DA91E8437FAF}">
      <dgm:prSet/>
      <dgm:spPr/>
      <dgm:t>
        <a:bodyPr/>
        <a:lstStyle/>
        <a:p>
          <a:endParaRPr lang="es-MX"/>
        </a:p>
      </dgm:t>
    </dgm:pt>
    <dgm:pt modelId="{9E60B323-7B95-4C97-8323-D7BA940C8E28}">
      <dgm:prSet phldrT="[Texto]" custT="1"/>
      <dgm:spPr/>
      <dgm:t>
        <a:bodyPr/>
        <a:lstStyle/>
        <a:p>
          <a:pPr algn="ctr"/>
          <a:r>
            <a:rPr lang="es-MX" sz="1200" dirty="0" smtClean="0"/>
            <a:t>B)Definir con precisión los distintos productos y/o servicios que la empresa genera y pone al alcance de sus clientes</a:t>
          </a:r>
          <a:endParaRPr lang="es-MX" sz="1200" dirty="0"/>
        </a:p>
      </dgm:t>
    </dgm:pt>
    <dgm:pt modelId="{F142380A-AFD7-4D12-B9C3-B8238F126A64}" type="parTrans" cxnId="{F50A3517-D923-4212-8446-E5B20FD03595}">
      <dgm:prSet/>
      <dgm:spPr/>
      <dgm:t>
        <a:bodyPr/>
        <a:lstStyle/>
        <a:p>
          <a:endParaRPr lang="es-MX"/>
        </a:p>
      </dgm:t>
    </dgm:pt>
    <dgm:pt modelId="{E75A4E78-39C3-4B0D-8E27-BCE7C075B8E2}" type="sibTrans" cxnId="{F50A3517-D923-4212-8446-E5B20FD03595}">
      <dgm:prSet/>
      <dgm:spPr/>
      <dgm:t>
        <a:bodyPr/>
        <a:lstStyle/>
        <a:p>
          <a:endParaRPr lang="es-MX"/>
        </a:p>
      </dgm:t>
    </dgm:pt>
    <dgm:pt modelId="{D31ABAEA-ECAB-4E91-A01A-5C661DFF1C9C}">
      <dgm:prSet phldrT="[Texto]" custT="1"/>
      <dgm:spPr/>
      <dgm:t>
        <a:bodyPr/>
        <a:lstStyle/>
        <a:p>
          <a:r>
            <a:rPr lang="es-MX" sz="1200" dirty="0" smtClean="0"/>
            <a:t>C)  Investigar y manifestar las necesidades genéricas de los clientes o usuarios.</a:t>
          </a:r>
          <a:endParaRPr lang="es-MX" sz="1200" dirty="0"/>
        </a:p>
      </dgm:t>
    </dgm:pt>
    <dgm:pt modelId="{2E016156-E410-47F1-945F-43B6321726D4}" type="parTrans" cxnId="{6701361F-C0D4-4061-BD79-70573B539B27}">
      <dgm:prSet/>
      <dgm:spPr/>
      <dgm:t>
        <a:bodyPr/>
        <a:lstStyle/>
        <a:p>
          <a:endParaRPr lang="es-MX"/>
        </a:p>
      </dgm:t>
    </dgm:pt>
    <dgm:pt modelId="{B86008FC-4D8B-4DF8-BB38-9A043D857008}" type="sibTrans" cxnId="{6701361F-C0D4-4061-BD79-70573B539B27}">
      <dgm:prSet/>
      <dgm:spPr/>
      <dgm:t>
        <a:bodyPr/>
        <a:lstStyle/>
        <a:p>
          <a:endParaRPr lang="es-MX"/>
        </a:p>
      </dgm:t>
    </dgm:pt>
    <dgm:pt modelId="{07B3C70E-0D32-4861-A957-628E3278E649}">
      <dgm:prSet phldrT="[Texto]" custT="1"/>
      <dgm:spPr/>
      <dgm:t>
        <a:bodyPr/>
        <a:lstStyle/>
        <a:p>
          <a:r>
            <a:rPr lang="es-MX" sz="1200" dirty="0" smtClean="0"/>
            <a:t>D) Delimitar con claridad el mercado actual y potencial.</a:t>
          </a:r>
        </a:p>
        <a:p>
          <a:endParaRPr lang="es-MX" sz="1600" dirty="0"/>
        </a:p>
      </dgm:t>
    </dgm:pt>
    <dgm:pt modelId="{EA8F5BCD-E780-4ED7-BDE9-31EEA5C4FC13}" type="parTrans" cxnId="{A86F60EE-48D0-4060-A392-67FF4378FA5B}">
      <dgm:prSet/>
      <dgm:spPr/>
      <dgm:t>
        <a:bodyPr/>
        <a:lstStyle/>
        <a:p>
          <a:endParaRPr lang="es-MX"/>
        </a:p>
      </dgm:t>
    </dgm:pt>
    <dgm:pt modelId="{FB5BCCEE-A1D9-4160-976C-8C142F26E62A}" type="sibTrans" cxnId="{A86F60EE-48D0-4060-A392-67FF4378FA5B}">
      <dgm:prSet/>
      <dgm:spPr/>
      <dgm:t>
        <a:bodyPr/>
        <a:lstStyle/>
        <a:p>
          <a:endParaRPr lang="es-MX"/>
        </a:p>
      </dgm:t>
    </dgm:pt>
    <dgm:pt modelId="{BC31F7A3-6D2D-4C02-A17B-46DC77EB1A07}">
      <dgm:prSet phldrT="[Texto]" custT="1"/>
      <dgm:spPr/>
      <dgm:t>
        <a:bodyPr/>
        <a:lstStyle/>
        <a:p>
          <a:r>
            <a:rPr lang="es-MX" sz="1200" dirty="0" smtClean="0"/>
            <a:t>E) indagar el nivel de tecnología  en el mercado y de los competidores y compárelo</a:t>
          </a:r>
          <a:endParaRPr lang="es-MX" sz="1200" dirty="0"/>
        </a:p>
      </dgm:t>
    </dgm:pt>
    <dgm:pt modelId="{6E4C0409-5B03-44E5-9385-6EA04FFB8E1D}" type="parTrans" cxnId="{D8EC50AD-C627-4B75-8185-BF7FB5C53D90}">
      <dgm:prSet/>
      <dgm:spPr/>
      <dgm:t>
        <a:bodyPr/>
        <a:lstStyle/>
        <a:p>
          <a:endParaRPr lang="es-MX"/>
        </a:p>
      </dgm:t>
    </dgm:pt>
    <dgm:pt modelId="{D9D87431-6CB5-43A0-B85C-4686DD804F44}" type="sibTrans" cxnId="{D8EC50AD-C627-4B75-8185-BF7FB5C53D90}">
      <dgm:prSet/>
      <dgm:spPr/>
      <dgm:t>
        <a:bodyPr/>
        <a:lstStyle/>
        <a:p>
          <a:endParaRPr lang="es-MX"/>
        </a:p>
      </dgm:t>
    </dgm:pt>
    <dgm:pt modelId="{3FEE5B56-2C83-44F7-BB72-E1A0F4A310BE}">
      <dgm:prSet phldrT="[Texto]" custT="1"/>
      <dgm:spPr/>
      <dgm:t>
        <a:bodyPr/>
        <a:lstStyle/>
        <a:p>
          <a:r>
            <a:rPr lang="es-MX" sz="1200" dirty="0" smtClean="0"/>
            <a:t>F) Revisar detenidamente lo que lo distingue de otras empresas.</a:t>
          </a:r>
          <a:endParaRPr lang="es-MX" sz="1200" dirty="0"/>
        </a:p>
      </dgm:t>
    </dgm:pt>
    <dgm:pt modelId="{5EFFEEC3-1D42-420C-809B-79E33AE026E0}" type="parTrans" cxnId="{A92D5531-FDE4-491A-8963-381FE5F882DD}">
      <dgm:prSet/>
      <dgm:spPr/>
      <dgm:t>
        <a:bodyPr/>
        <a:lstStyle/>
        <a:p>
          <a:endParaRPr lang="es-MX"/>
        </a:p>
      </dgm:t>
    </dgm:pt>
    <dgm:pt modelId="{E0B0A21F-DC9B-4AE3-9DC4-EDD1034DBEC4}" type="sibTrans" cxnId="{A92D5531-FDE4-491A-8963-381FE5F882DD}">
      <dgm:prSet/>
      <dgm:spPr/>
      <dgm:t>
        <a:bodyPr/>
        <a:lstStyle/>
        <a:p>
          <a:endParaRPr lang="es-MX"/>
        </a:p>
      </dgm:t>
    </dgm:pt>
    <dgm:pt modelId="{EFD54799-2E3A-4298-92A6-E1AFDB1441DD}" type="pres">
      <dgm:prSet presAssocID="{4E85E38C-CCEE-48FF-81BB-6FDDA30624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76EEB18-39BF-4D9C-8CBF-01C2963AEEA8}" type="pres">
      <dgm:prSet presAssocID="{4E85E38C-CCEE-48FF-81BB-6FDDA30624E1}" presName="cycle" presStyleCnt="0"/>
      <dgm:spPr/>
    </dgm:pt>
    <dgm:pt modelId="{D1D57956-3061-4607-AF46-30A8CE942D16}" type="pres">
      <dgm:prSet presAssocID="{BDBE762F-BDA1-44CA-B720-EF7D7B1AC2C5}" presName="nodeFirstNode" presStyleLbl="node1" presStyleIdx="0" presStyleCnt="6" custScaleY="1613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86C502-7200-4D65-92A1-FC7776AFED39}" type="pres">
      <dgm:prSet presAssocID="{9E0084EF-B54F-4D9F-BDB3-B61F4618FCB5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A0CD0060-47D7-4D15-A253-6800ECE3EA58}" type="pres">
      <dgm:prSet presAssocID="{9E60B323-7B95-4C97-8323-D7BA940C8E28}" presName="nodeFollowingNodes" presStyleLbl="node1" presStyleIdx="1" presStyleCnt="6" custScaleY="1613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1E6ED6-635B-46C4-94FA-C6E53C78E110}" type="pres">
      <dgm:prSet presAssocID="{D31ABAEA-ECAB-4E91-A01A-5C661DFF1C9C}" presName="nodeFollowingNodes" presStyleLbl="node1" presStyleIdx="2" presStyleCnt="6" custScaleY="1613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B58CE6-8198-4543-B76F-ECD79E5B3B5C}" type="pres">
      <dgm:prSet presAssocID="{07B3C70E-0D32-4861-A957-628E3278E649}" presName="nodeFollowingNodes" presStyleLbl="node1" presStyleIdx="3" presStyleCnt="6" custScaleY="1613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49F823-4CC0-4DD6-821F-80D674C95B27}" type="pres">
      <dgm:prSet presAssocID="{BC31F7A3-6D2D-4C02-A17B-46DC77EB1A07}" presName="nodeFollowingNodes" presStyleLbl="node1" presStyleIdx="4" presStyleCnt="6" custScaleY="1613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293C5C-6050-42C1-88B2-6755C4C618E6}" type="pres">
      <dgm:prSet presAssocID="{3FEE5B56-2C83-44F7-BB72-E1A0F4A310BE}" presName="nodeFollowingNodes" presStyleLbl="node1" presStyleIdx="5" presStyleCnt="6" custScaleY="1613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8EC50AD-C627-4B75-8185-BF7FB5C53D90}" srcId="{4E85E38C-CCEE-48FF-81BB-6FDDA30624E1}" destId="{BC31F7A3-6D2D-4C02-A17B-46DC77EB1A07}" srcOrd="4" destOrd="0" parTransId="{6E4C0409-5B03-44E5-9385-6EA04FFB8E1D}" sibTransId="{D9D87431-6CB5-43A0-B85C-4686DD804F44}"/>
    <dgm:cxn modelId="{D262FED0-8470-4859-B23C-5DD11674E746}" type="presOf" srcId="{9E60B323-7B95-4C97-8323-D7BA940C8E28}" destId="{A0CD0060-47D7-4D15-A253-6800ECE3EA58}" srcOrd="0" destOrd="0" presId="urn:microsoft.com/office/officeart/2005/8/layout/cycle3"/>
    <dgm:cxn modelId="{A86F60EE-48D0-4060-A392-67FF4378FA5B}" srcId="{4E85E38C-CCEE-48FF-81BB-6FDDA30624E1}" destId="{07B3C70E-0D32-4861-A957-628E3278E649}" srcOrd="3" destOrd="0" parTransId="{EA8F5BCD-E780-4ED7-BDE9-31EEA5C4FC13}" sibTransId="{FB5BCCEE-A1D9-4160-976C-8C142F26E62A}"/>
    <dgm:cxn modelId="{6701361F-C0D4-4061-BD79-70573B539B27}" srcId="{4E85E38C-CCEE-48FF-81BB-6FDDA30624E1}" destId="{D31ABAEA-ECAB-4E91-A01A-5C661DFF1C9C}" srcOrd="2" destOrd="0" parTransId="{2E016156-E410-47F1-945F-43B6321726D4}" sibTransId="{B86008FC-4D8B-4DF8-BB38-9A043D857008}"/>
    <dgm:cxn modelId="{F7C9DC1E-F878-4AC4-B05B-A169F0B5F882}" type="presOf" srcId="{3FEE5B56-2C83-44F7-BB72-E1A0F4A310BE}" destId="{5F293C5C-6050-42C1-88B2-6755C4C618E6}" srcOrd="0" destOrd="0" presId="urn:microsoft.com/office/officeart/2005/8/layout/cycle3"/>
    <dgm:cxn modelId="{1D160019-8536-4CE7-897C-E61519382E81}" type="presOf" srcId="{BDBE762F-BDA1-44CA-B720-EF7D7B1AC2C5}" destId="{D1D57956-3061-4607-AF46-30A8CE942D16}" srcOrd="0" destOrd="0" presId="urn:microsoft.com/office/officeart/2005/8/layout/cycle3"/>
    <dgm:cxn modelId="{9A13E92C-7CCC-43CD-990D-3799B56ED164}" type="presOf" srcId="{4E85E38C-CCEE-48FF-81BB-6FDDA30624E1}" destId="{EFD54799-2E3A-4298-92A6-E1AFDB1441DD}" srcOrd="0" destOrd="0" presId="urn:microsoft.com/office/officeart/2005/8/layout/cycle3"/>
    <dgm:cxn modelId="{F50A3517-D923-4212-8446-E5B20FD03595}" srcId="{4E85E38C-CCEE-48FF-81BB-6FDDA30624E1}" destId="{9E60B323-7B95-4C97-8323-D7BA940C8E28}" srcOrd="1" destOrd="0" parTransId="{F142380A-AFD7-4D12-B9C3-B8238F126A64}" sibTransId="{E75A4E78-39C3-4B0D-8E27-BCE7C075B8E2}"/>
    <dgm:cxn modelId="{D91C0089-AA8F-44B2-8D71-62822CFDE172}" type="presOf" srcId="{BC31F7A3-6D2D-4C02-A17B-46DC77EB1A07}" destId="{6449F823-4CC0-4DD6-821F-80D674C95B27}" srcOrd="0" destOrd="0" presId="urn:microsoft.com/office/officeart/2005/8/layout/cycle3"/>
    <dgm:cxn modelId="{BE59419C-ECBD-46F8-8C78-14D9917459B8}" type="presOf" srcId="{D31ABAEA-ECAB-4E91-A01A-5C661DFF1C9C}" destId="{291E6ED6-635B-46C4-94FA-C6E53C78E110}" srcOrd="0" destOrd="0" presId="urn:microsoft.com/office/officeart/2005/8/layout/cycle3"/>
    <dgm:cxn modelId="{98D02FC8-C9B0-4297-919F-DA91E8437FAF}" srcId="{4E85E38C-CCEE-48FF-81BB-6FDDA30624E1}" destId="{BDBE762F-BDA1-44CA-B720-EF7D7B1AC2C5}" srcOrd="0" destOrd="0" parTransId="{1304A341-5FD7-4B1B-AF8D-A915E9F55EB2}" sibTransId="{9E0084EF-B54F-4D9F-BDB3-B61F4618FCB5}"/>
    <dgm:cxn modelId="{42D3C7EF-A660-4915-A987-A17C7C4C3E7A}" type="presOf" srcId="{9E0084EF-B54F-4D9F-BDB3-B61F4618FCB5}" destId="{5B86C502-7200-4D65-92A1-FC7776AFED39}" srcOrd="0" destOrd="0" presId="urn:microsoft.com/office/officeart/2005/8/layout/cycle3"/>
    <dgm:cxn modelId="{87326D8B-FC1D-46E8-AF91-E6A37A3578DD}" type="presOf" srcId="{07B3C70E-0D32-4861-A957-628E3278E649}" destId="{1AB58CE6-8198-4543-B76F-ECD79E5B3B5C}" srcOrd="0" destOrd="0" presId="urn:microsoft.com/office/officeart/2005/8/layout/cycle3"/>
    <dgm:cxn modelId="{A92D5531-FDE4-491A-8963-381FE5F882DD}" srcId="{4E85E38C-CCEE-48FF-81BB-6FDDA30624E1}" destId="{3FEE5B56-2C83-44F7-BB72-E1A0F4A310BE}" srcOrd="5" destOrd="0" parTransId="{5EFFEEC3-1D42-420C-809B-79E33AE026E0}" sibTransId="{E0B0A21F-DC9B-4AE3-9DC4-EDD1034DBEC4}"/>
    <dgm:cxn modelId="{E60823B4-E104-4EAE-B663-93DC73070435}" type="presParOf" srcId="{EFD54799-2E3A-4298-92A6-E1AFDB1441DD}" destId="{076EEB18-39BF-4D9C-8CBF-01C2963AEEA8}" srcOrd="0" destOrd="0" presId="urn:microsoft.com/office/officeart/2005/8/layout/cycle3"/>
    <dgm:cxn modelId="{AA2A66C6-A78B-42DE-B211-D2D303EAA410}" type="presParOf" srcId="{076EEB18-39BF-4D9C-8CBF-01C2963AEEA8}" destId="{D1D57956-3061-4607-AF46-30A8CE942D16}" srcOrd="0" destOrd="0" presId="urn:microsoft.com/office/officeart/2005/8/layout/cycle3"/>
    <dgm:cxn modelId="{B2E70AA1-6CA3-495D-88A1-39730B238BFB}" type="presParOf" srcId="{076EEB18-39BF-4D9C-8CBF-01C2963AEEA8}" destId="{5B86C502-7200-4D65-92A1-FC7776AFED39}" srcOrd="1" destOrd="0" presId="urn:microsoft.com/office/officeart/2005/8/layout/cycle3"/>
    <dgm:cxn modelId="{BA47B894-876E-4D6D-B6E0-DD6F12ED026D}" type="presParOf" srcId="{076EEB18-39BF-4D9C-8CBF-01C2963AEEA8}" destId="{A0CD0060-47D7-4D15-A253-6800ECE3EA58}" srcOrd="2" destOrd="0" presId="urn:microsoft.com/office/officeart/2005/8/layout/cycle3"/>
    <dgm:cxn modelId="{FFB90832-E78A-451D-8A5D-48780537ABC7}" type="presParOf" srcId="{076EEB18-39BF-4D9C-8CBF-01C2963AEEA8}" destId="{291E6ED6-635B-46C4-94FA-C6E53C78E110}" srcOrd="3" destOrd="0" presId="urn:microsoft.com/office/officeart/2005/8/layout/cycle3"/>
    <dgm:cxn modelId="{8276B4AC-5DC4-4B43-B287-03E092FAE950}" type="presParOf" srcId="{076EEB18-39BF-4D9C-8CBF-01C2963AEEA8}" destId="{1AB58CE6-8198-4543-B76F-ECD79E5B3B5C}" srcOrd="4" destOrd="0" presId="urn:microsoft.com/office/officeart/2005/8/layout/cycle3"/>
    <dgm:cxn modelId="{17851D1D-2DDD-417F-A173-9EBC1AD5D760}" type="presParOf" srcId="{076EEB18-39BF-4D9C-8CBF-01C2963AEEA8}" destId="{6449F823-4CC0-4DD6-821F-80D674C95B27}" srcOrd="5" destOrd="0" presId="urn:microsoft.com/office/officeart/2005/8/layout/cycle3"/>
    <dgm:cxn modelId="{281A1161-A820-4A62-A204-3F5788B2C6C3}" type="presParOf" srcId="{076EEB18-39BF-4D9C-8CBF-01C2963AEEA8}" destId="{5F293C5C-6050-42C1-88B2-6755C4C618E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E919A4-0D94-4470-82A9-9883DC01C1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6325992-439E-4A13-B230-3710254E7B76}">
      <dgm:prSet phldrT="[Texto]"/>
      <dgm:spPr/>
      <dgm:t>
        <a:bodyPr/>
        <a:lstStyle/>
        <a:p>
          <a:r>
            <a:rPr lang="es-MX" dirty="0" smtClean="0"/>
            <a:t>A) Realizar la investigación de fortalezas y debilidades del área.</a:t>
          </a:r>
          <a:endParaRPr lang="es-MX" dirty="0"/>
        </a:p>
      </dgm:t>
    </dgm:pt>
    <dgm:pt modelId="{7E59AB86-FFE3-4572-B986-36D15F41DFCB}" type="parTrans" cxnId="{CC5E453E-8CBD-4B7D-8982-AB7E302FFB1F}">
      <dgm:prSet/>
      <dgm:spPr/>
      <dgm:t>
        <a:bodyPr/>
        <a:lstStyle/>
        <a:p>
          <a:endParaRPr lang="es-MX"/>
        </a:p>
      </dgm:t>
    </dgm:pt>
    <dgm:pt modelId="{43813885-68F2-47C2-9B66-DAF2263AD2EA}" type="sibTrans" cxnId="{CC5E453E-8CBD-4B7D-8982-AB7E302FFB1F}">
      <dgm:prSet/>
      <dgm:spPr/>
      <dgm:t>
        <a:bodyPr/>
        <a:lstStyle/>
        <a:p>
          <a:endParaRPr lang="es-MX"/>
        </a:p>
      </dgm:t>
    </dgm:pt>
    <dgm:pt modelId="{B41D5265-2DDE-4B2A-90AB-F10317AEB465}">
      <dgm:prSet phldrT="[Texto]"/>
      <dgm:spPr/>
      <dgm:t>
        <a:bodyPr/>
        <a:lstStyle/>
        <a:p>
          <a:r>
            <a:rPr lang="es-MX" dirty="0" smtClean="0"/>
            <a:t>B) Investigar elementos fundamentales del éxito de la empresa.</a:t>
          </a:r>
          <a:endParaRPr lang="es-MX" dirty="0"/>
        </a:p>
      </dgm:t>
    </dgm:pt>
    <dgm:pt modelId="{583D9E20-99F5-48A1-9E8F-380B5D229B40}" type="parTrans" cxnId="{DE3930C9-E9F5-4CE4-88D1-6B4F96B382CE}">
      <dgm:prSet/>
      <dgm:spPr/>
      <dgm:t>
        <a:bodyPr/>
        <a:lstStyle/>
        <a:p>
          <a:endParaRPr lang="es-MX"/>
        </a:p>
      </dgm:t>
    </dgm:pt>
    <dgm:pt modelId="{CD80B2AD-9757-458A-8F38-4A1F933CACB4}" type="sibTrans" cxnId="{DE3930C9-E9F5-4CE4-88D1-6B4F96B382CE}">
      <dgm:prSet/>
      <dgm:spPr/>
      <dgm:t>
        <a:bodyPr/>
        <a:lstStyle/>
        <a:p>
          <a:endParaRPr lang="es-MX"/>
        </a:p>
      </dgm:t>
    </dgm:pt>
    <dgm:pt modelId="{61AD1087-2B4D-41D7-A0B8-D9BC7218415C}" type="pres">
      <dgm:prSet presAssocID="{AEE919A4-0D94-4470-82A9-9883DC01C1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CDDF814-485B-4DF7-B047-FDD904B3BFFF}" type="pres">
      <dgm:prSet presAssocID="{36325992-439E-4A13-B230-3710254E7B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C6400D-EC62-4AA2-8363-C6A4FE3BAFF7}" type="pres">
      <dgm:prSet presAssocID="{43813885-68F2-47C2-9B66-DAF2263AD2EA}" presName="spacer" presStyleCnt="0"/>
      <dgm:spPr/>
    </dgm:pt>
    <dgm:pt modelId="{E1D31371-26CD-41CF-8CFC-36A90442558A}" type="pres">
      <dgm:prSet presAssocID="{B41D5265-2DDE-4B2A-90AB-F10317AEB46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E3930C9-E9F5-4CE4-88D1-6B4F96B382CE}" srcId="{AEE919A4-0D94-4470-82A9-9883DC01C15C}" destId="{B41D5265-2DDE-4B2A-90AB-F10317AEB465}" srcOrd="1" destOrd="0" parTransId="{583D9E20-99F5-48A1-9E8F-380B5D229B40}" sibTransId="{CD80B2AD-9757-458A-8F38-4A1F933CACB4}"/>
    <dgm:cxn modelId="{9254E1FA-D07D-495A-814B-18B6B4246647}" type="presOf" srcId="{36325992-439E-4A13-B230-3710254E7B76}" destId="{ECDDF814-485B-4DF7-B047-FDD904B3BFFF}" srcOrd="0" destOrd="0" presId="urn:microsoft.com/office/officeart/2005/8/layout/vList2"/>
    <dgm:cxn modelId="{CC5E453E-8CBD-4B7D-8982-AB7E302FFB1F}" srcId="{AEE919A4-0D94-4470-82A9-9883DC01C15C}" destId="{36325992-439E-4A13-B230-3710254E7B76}" srcOrd="0" destOrd="0" parTransId="{7E59AB86-FFE3-4572-B986-36D15F41DFCB}" sibTransId="{43813885-68F2-47C2-9B66-DAF2263AD2EA}"/>
    <dgm:cxn modelId="{76CB9AE5-F384-4852-9958-49383A224BD6}" type="presOf" srcId="{AEE919A4-0D94-4470-82A9-9883DC01C15C}" destId="{61AD1087-2B4D-41D7-A0B8-D9BC7218415C}" srcOrd="0" destOrd="0" presId="urn:microsoft.com/office/officeart/2005/8/layout/vList2"/>
    <dgm:cxn modelId="{77A68E08-74C7-4A7F-944B-ACF90D7ADD57}" type="presOf" srcId="{B41D5265-2DDE-4B2A-90AB-F10317AEB465}" destId="{E1D31371-26CD-41CF-8CFC-36A90442558A}" srcOrd="0" destOrd="0" presId="urn:microsoft.com/office/officeart/2005/8/layout/vList2"/>
    <dgm:cxn modelId="{FF7FF703-564E-4ACC-ACC4-F7546A46513C}" type="presParOf" srcId="{61AD1087-2B4D-41D7-A0B8-D9BC7218415C}" destId="{ECDDF814-485B-4DF7-B047-FDD904B3BFFF}" srcOrd="0" destOrd="0" presId="urn:microsoft.com/office/officeart/2005/8/layout/vList2"/>
    <dgm:cxn modelId="{12FCC81E-D0A3-4E5C-8BA2-1A03D1D77AC3}" type="presParOf" srcId="{61AD1087-2B4D-41D7-A0B8-D9BC7218415C}" destId="{68C6400D-EC62-4AA2-8363-C6A4FE3BAFF7}" srcOrd="1" destOrd="0" presId="urn:microsoft.com/office/officeart/2005/8/layout/vList2"/>
    <dgm:cxn modelId="{D1F9E237-818F-461B-8708-B04A2E7B63A1}" type="presParOf" srcId="{61AD1087-2B4D-41D7-A0B8-D9BC7218415C}" destId="{E1D31371-26CD-41CF-8CFC-36A90442558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25548E-619D-4ECF-8329-72FB6D4E242A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0895FCF3-5B13-4C4C-9303-7431E9711811}">
      <dgm:prSet phldrT="[Texto]"/>
      <dgm:spPr/>
      <dgm:t>
        <a:bodyPr/>
        <a:lstStyle/>
        <a:p>
          <a:r>
            <a:rPr lang="es-MX" dirty="0" smtClean="0"/>
            <a:t>VISIÓN</a:t>
          </a:r>
          <a:endParaRPr lang="es-MX" dirty="0"/>
        </a:p>
      </dgm:t>
    </dgm:pt>
    <dgm:pt modelId="{9D84F996-0936-4D92-8E4B-A997D380E6E7}" type="parTrans" cxnId="{DD676430-A6BC-4422-9CA1-8D2634E777D4}">
      <dgm:prSet/>
      <dgm:spPr/>
      <dgm:t>
        <a:bodyPr/>
        <a:lstStyle/>
        <a:p>
          <a:endParaRPr lang="es-MX"/>
        </a:p>
      </dgm:t>
    </dgm:pt>
    <dgm:pt modelId="{1785C207-8799-4E3C-9574-5248F10847CF}" type="sibTrans" cxnId="{DD676430-A6BC-4422-9CA1-8D2634E777D4}">
      <dgm:prSet/>
      <dgm:spPr/>
      <dgm:t>
        <a:bodyPr/>
        <a:lstStyle/>
        <a:p>
          <a:endParaRPr lang="es-MX"/>
        </a:p>
      </dgm:t>
    </dgm:pt>
    <dgm:pt modelId="{A4149E22-2E2C-4C7D-856E-0D4CCFF9CBD3}">
      <dgm:prSet phldrT="[Texto]"/>
      <dgm:spPr/>
      <dgm:t>
        <a:bodyPr/>
        <a:lstStyle/>
        <a:p>
          <a:r>
            <a:rPr lang="es-MX" dirty="0" smtClean="0"/>
            <a:t>MISIÓN</a:t>
          </a:r>
          <a:endParaRPr lang="es-MX" dirty="0"/>
        </a:p>
      </dgm:t>
    </dgm:pt>
    <dgm:pt modelId="{CBF9030B-711D-4E1F-9D5B-0B6CD2E6D017}" type="parTrans" cxnId="{D68C4A70-B2B1-4FCC-A676-E0DCF42E1A15}">
      <dgm:prSet/>
      <dgm:spPr/>
      <dgm:t>
        <a:bodyPr/>
        <a:lstStyle/>
        <a:p>
          <a:endParaRPr lang="es-MX"/>
        </a:p>
      </dgm:t>
    </dgm:pt>
    <dgm:pt modelId="{B11C7922-3819-4089-AB82-4F65EA3E328E}" type="sibTrans" cxnId="{D68C4A70-B2B1-4FCC-A676-E0DCF42E1A15}">
      <dgm:prSet/>
      <dgm:spPr/>
      <dgm:t>
        <a:bodyPr/>
        <a:lstStyle/>
        <a:p>
          <a:endParaRPr lang="es-MX"/>
        </a:p>
      </dgm:t>
    </dgm:pt>
    <dgm:pt modelId="{CDE3636B-8E3D-474E-AA9E-A52BB15B0CA0}">
      <dgm:prSet phldrT="[Texto]"/>
      <dgm:spPr/>
      <dgm:t>
        <a:bodyPr/>
        <a:lstStyle/>
        <a:p>
          <a:r>
            <a:rPr lang="es-MX" dirty="0" smtClean="0"/>
            <a:t>PLAN ESTRATEGICO DE CAPACITACIÓN Y DESARROLLO</a:t>
          </a:r>
          <a:endParaRPr lang="es-MX" dirty="0"/>
        </a:p>
      </dgm:t>
    </dgm:pt>
    <dgm:pt modelId="{E963D09D-8F9A-442A-8CA2-1A87ED9EC72C}" type="parTrans" cxnId="{6939D8BE-7848-4981-825D-726A22D4FCD8}">
      <dgm:prSet/>
      <dgm:spPr/>
      <dgm:t>
        <a:bodyPr/>
        <a:lstStyle/>
        <a:p>
          <a:endParaRPr lang="es-MX"/>
        </a:p>
      </dgm:t>
    </dgm:pt>
    <dgm:pt modelId="{0881614B-D663-45F2-A493-4149F52A3BC1}" type="sibTrans" cxnId="{6939D8BE-7848-4981-825D-726A22D4FCD8}">
      <dgm:prSet/>
      <dgm:spPr/>
      <dgm:t>
        <a:bodyPr/>
        <a:lstStyle/>
        <a:p>
          <a:endParaRPr lang="es-MX"/>
        </a:p>
      </dgm:t>
    </dgm:pt>
    <dgm:pt modelId="{8FB3D9C8-34E8-4D73-8E99-8D4DD3CD5D97}" type="pres">
      <dgm:prSet presAssocID="{0225548E-619D-4ECF-8329-72FB6D4E242A}" presName="Name0" presStyleCnt="0">
        <dgm:presLayoutVars>
          <dgm:dir/>
          <dgm:resizeHandles val="exact"/>
        </dgm:presLayoutVars>
      </dgm:prSet>
      <dgm:spPr/>
    </dgm:pt>
    <dgm:pt modelId="{0EFDF58A-9258-41B2-AE02-7545A13DAA90}" type="pres">
      <dgm:prSet presAssocID="{0225548E-619D-4ECF-8329-72FB6D4E242A}" presName="vNodes" presStyleCnt="0"/>
      <dgm:spPr/>
    </dgm:pt>
    <dgm:pt modelId="{E6C46F20-03F1-423F-8407-A0F2D13D16F8}" type="pres">
      <dgm:prSet presAssocID="{0895FCF3-5B13-4C4C-9303-7431E97118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65B428-0B06-403B-99A2-6EAFBDEA9829}" type="pres">
      <dgm:prSet presAssocID="{1785C207-8799-4E3C-9574-5248F10847CF}" presName="spacerT" presStyleCnt="0"/>
      <dgm:spPr/>
    </dgm:pt>
    <dgm:pt modelId="{85E95947-1A18-486F-A875-84A49AF08EEB}" type="pres">
      <dgm:prSet presAssocID="{1785C207-8799-4E3C-9574-5248F10847CF}" presName="sibTrans" presStyleLbl="sibTrans2D1" presStyleIdx="0" presStyleCnt="2"/>
      <dgm:spPr/>
      <dgm:t>
        <a:bodyPr/>
        <a:lstStyle/>
        <a:p>
          <a:endParaRPr lang="es-MX"/>
        </a:p>
      </dgm:t>
    </dgm:pt>
    <dgm:pt modelId="{B70E7C07-0B11-4660-9CA3-A5B7C3073688}" type="pres">
      <dgm:prSet presAssocID="{1785C207-8799-4E3C-9574-5248F10847CF}" presName="spacerB" presStyleCnt="0"/>
      <dgm:spPr/>
    </dgm:pt>
    <dgm:pt modelId="{4B0C2FF2-A836-4FA7-A53D-AEA7DB33C343}" type="pres">
      <dgm:prSet presAssocID="{A4149E22-2E2C-4C7D-856E-0D4CCFF9CB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5A85BD-EC37-44F8-99BC-C3ACBF16E900}" type="pres">
      <dgm:prSet presAssocID="{0225548E-619D-4ECF-8329-72FB6D4E242A}" presName="sibTransLast" presStyleLbl="sibTrans2D1" presStyleIdx="1" presStyleCnt="2"/>
      <dgm:spPr/>
      <dgm:t>
        <a:bodyPr/>
        <a:lstStyle/>
        <a:p>
          <a:endParaRPr lang="es-MX"/>
        </a:p>
      </dgm:t>
    </dgm:pt>
    <dgm:pt modelId="{4FD61A44-B21E-482E-8A16-CD21F2A55BCC}" type="pres">
      <dgm:prSet presAssocID="{0225548E-619D-4ECF-8329-72FB6D4E242A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2321006D-40B6-4476-BA42-DE512C18D680}" type="pres">
      <dgm:prSet presAssocID="{0225548E-619D-4ECF-8329-72FB6D4E242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939D8BE-7848-4981-825D-726A22D4FCD8}" srcId="{0225548E-619D-4ECF-8329-72FB6D4E242A}" destId="{CDE3636B-8E3D-474E-AA9E-A52BB15B0CA0}" srcOrd="2" destOrd="0" parTransId="{E963D09D-8F9A-442A-8CA2-1A87ED9EC72C}" sibTransId="{0881614B-D663-45F2-A493-4149F52A3BC1}"/>
    <dgm:cxn modelId="{A4ACA339-3A1F-4998-8013-5CB47ADD1BE7}" type="presOf" srcId="{1785C207-8799-4E3C-9574-5248F10847CF}" destId="{85E95947-1A18-486F-A875-84A49AF08EEB}" srcOrd="0" destOrd="0" presId="urn:microsoft.com/office/officeart/2005/8/layout/equation2"/>
    <dgm:cxn modelId="{AC65CFF0-BC14-4BF5-82E2-7BE4453CA647}" type="presOf" srcId="{B11C7922-3819-4089-AB82-4F65EA3E328E}" destId="{7E5A85BD-EC37-44F8-99BC-C3ACBF16E900}" srcOrd="0" destOrd="0" presId="urn:microsoft.com/office/officeart/2005/8/layout/equation2"/>
    <dgm:cxn modelId="{D68C4A70-B2B1-4FCC-A676-E0DCF42E1A15}" srcId="{0225548E-619D-4ECF-8329-72FB6D4E242A}" destId="{A4149E22-2E2C-4C7D-856E-0D4CCFF9CBD3}" srcOrd="1" destOrd="0" parTransId="{CBF9030B-711D-4E1F-9D5B-0B6CD2E6D017}" sibTransId="{B11C7922-3819-4089-AB82-4F65EA3E328E}"/>
    <dgm:cxn modelId="{14A9E83A-AD10-4FFE-94C0-F5FFE830DF8E}" type="presOf" srcId="{0225548E-619D-4ECF-8329-72FB6D4E242A}" destId="{8FB3D9C8-34E8-4D73-8E99-8D4DD3CD5D97}" srcOrd="0" destOrd="0" presId="urn:microsoft.com/office/officeart/2005/8/layout/equation2"/>
    <dgm:cxn modelId="{8BB9D90D-3322-4D24-80EE-8ADE697A812E}" type="presOf" srcId="{0895FCF3-5B13-4C4C-9303-7431E9711811}" destId="{E6C46F20-03F1-423F-8407-A0F2D13D16F8}" srcOrd="0" destOrd="0" presId="urn:microsoft.com/office/officeart/2005/8/layout/equation2"/>
    <dgm:cxn modelId="{37BE682C-5330-4254-90A5-E3DB5F3F8A38}" type="presOf" srcId="{CDE3636B-8E3D-474E-AA9E-A52BB15B0CA0}" destId="{2321006D-40B6-4476-BA42-DE512C18D680}" srcOrd="0" destOrd="0" presId="urn:microsoft.com/office/officeart/2005/8/layout/equation2"/>
    <dgm:cxn modelId="{84AD21A2-64A4-40DA-AE93-721CEE7C960A}" type="presOf" srcId="{B11C7922-3819-4089-AB82-4F65EA3E328E}" destId="{4FD61A44-B21E-482E-8A16-CD21F2A55BCC}" srcOrd="1" destOrd="0" presId="urn:microsoft.com/office/officeart/2005/8/layout/equation2"/>
    <dgm:cxn modelId="{6E139363-DC65-4B37-BA42-1C24BD80D380}" type="presOf" srcId="{A4149E22-2E2C-4C7D-856E-0D4CCFF9CBD3}" destId="{4B0C2FF2-A836-4FA7-A53D-AEA7DB33C343}" srcOrd="0" destOrd="0" presId="urn:microsoft.com/office/officeart/2005/8/layout/equation2"/>
    <dgm:cxn modelId="{DD676430-A6BC-4422-9CA1-8D2634E777D4}" srcId="{0225548E-619D-4ECF-8329-72FB6D4E242A}" destId="{0895FCF3-5B13-4C4C-9303-7431E9711811}" srcOrd="0" destOrd="0" parTransId="{9D84F996-0936-4D92-8E4B-A997D380E6E7}" sibTransId="{1785C207-8799-4E3C-9574-5248F10847CF}"/>
    <dgm:cxn modelId="{2A12F6EA-AA3D-4480-993C-4A26269CD67A}" type="presParOf" srcId="{8FB3D9C8-34E8-4D73-8E99-8D4DD3CD5D97}" destId="{0EFDF58A-9258-41B2-AE02-7545A13DAA90}" srcOrd="0" destOrd="0" presId="urn:microsoft.com/office/officeart/2005/8/layout/equation2"/>
    <dgm:cxn modelId="{ABC15A02-75A8-4C52-AE23-76189B8F9871}" type="presParOf" srcId="{0EFDF58A-9258-41B2-AE02-7545A13DAA90}" destId="{E6C46F20-03F1-423F-8407-A0F2D13D16F8}" srcOrd="0" destOrd="0" presId="urn:microsoft.com/office/officeart/2005/8/layout/equation2"/>
    <dgm:cxn modelId="{60604141-9B54-4475-B5A1-E2CF20E0801B}" type="presParOf" srcId="{0EFDF58A-9258-41B2-AE02-7545A13DAA90}" destId="{6265B428-0B06-403B-99A2-6EAFBDEA9829}" srcOrd="1" destOrd="0" presId="urn:microsoft.com/office/officeart/2005/8/layout/equation2"/>
    <dgm:cxn modelId="{55BAB328-1F90-493F-9396-18ABCD4A85F9}" type="presParOf" srcId="{0EFDF58A-9258-41B2-AE02-7545A13DAA90}" destId="{85E95947-1A18-486F-A875-84A49AF08EEB}" srcOrd="2" destOrd="0" presId="urn:microsoft.com/office/officeart/2005/8/layout/equation2"/>
    <dgm:cxn modelId="{6704E0CD-AAA1-417A-B4EA-500126B1848D}" type="presParOf" srcId="{0EFDF58A-9258-41B2-AE02-7545A13DAA90}" destId="{B70E7C07-0B11-4660-9CA3-A5B7C3073688}" srcOrd="3" destOrd="0" presId="urn:microsoft.com/office/officeart/2005/8/layout/equation2"/>
    <dgm:cxn modelId="{1C938F21-8DEC-40F8-9EC5-1D3037B3B266}" type="presParOf" srcId="{0EFDF58A-9258-41B2-AE02-7545A13DAA90}" destId="{4B0C2FF2-A836-4FA7-A53D-AEA7DB33C343}" srcOrd="4" destOrd="0" presId="urn:microsoft.com/office/officeart/2005/8/layout/equation2"/>
    <dgm:cxn modelId="{66AE469D-32B2-42DE-B813-03059611BA07}" type="presParOf" srcId="{8FB3D9C8-34E8-4D73-8E99-8D4DD3CD5D97}" destId="{7E5A85BD-EC37-44F8-99BC-C3ACBF16E900}" srcOrd="1" destOrd="0" presId="urn:microsoft.com/office/officeart/2005/8/layout/equation2"/>
    <dgm:cxn modelId="{58C9DA9B-8072-4777-8DAC-AE73A6E89E1E}" type="presParOf" srcId="{7E5A85BD-EC37-44F8-99BC-C3ACBF16E900}" destId="{4FD61A44-B21E-482E-8A16-CD21F2A55BCC}" srcOrd="0" destOrd="0" presId="urn:microsoft.com/office/officeart/2005/8/layout/equation2"/>
    <dgm:cxn modelId="{2DE4FB1E-3935-482C-AB7B-497412CFF273}" type="presParOf" srcId="{8FB3D9C8-34E8-4D73-8E99-8D4DD3CD5D97}" destId="{2321006D-40B6-4476-BA42-DE512C18D68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3D866-E5C8-4331-A9F7-7FC2CBBFD5C0}">
      <dsp:nvSpPr>
        <dsp:cNvPr id="0" name=""/>
        <dsp:cNvSpPr/>
      </dsp:nvSpPr>
      <dsp:spPr>
        <a:xfrm>
          <a:off x="2966729" y="158"/>
          <a:ext cx="4450093" cy="6170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/>
            <a:t>DONDE SE INSTRUMENTA A NIVEL CENTRAL O CORPORATIVO TODO EL CICLO DE LA CAPACITACIÓN.</a:t>
          </a:r>
          <a:endParaRPr lang="es-MX" sz="1000" kern="1200" dirty="0"/>
        </a:p>
      </dsp:txBody>
      <dsp:txXfrm>
        <a:off x="2966729" y="77291"/>
        <a:ext cx="4218696" cy="462795"/>
      </dsp:txXfrm>
    </dsp:sp>
    <dsp:sp modelId="{B4266C69-65E4-4084-A89A-67C2CD7802D7}">
      <dsp:nvSpPr>
        <dsp:cNvPr id="0" name=""/>
        <dsp:cNvSpPr/>
      </dsp:nvSpPr>
      <dsp:spPr>
        <a:xfrm>
          <a:off x="0" y="0"/>
          <a:ext cx="2966729" cy="617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UNIDAD CENTRAL O MATRIZ</a:t>
          </a:r>
          <a:endParaRPr lang="es-MX" sz="1600" kern="1200" dirty="0"/>
        </a:p>
      </dsp:txBody>
      <dsp:txXfrm>
        <a:off x="30122" y="30122"/>
        <a:ext cx="2906485" cy="556816"/>
      </dsp:txXfrm>
    </dsp:sp>
    <dsp:sp modelId="{AF9540D3-9874-45A7-9EEA-8CFD73CA8A81}">
      <dsp:nvSpPr>
        <dsp:cNvPr id="0" name=""/>
        <dsp:cNvSpPr/>
      </dsp:nvSpPr>
      <dsp:spPr>
        <a:xfrm>
          <a:off x="2966729" y="678925"/>
          <a:ext cx="4450093" cy="6170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/>
            <a:t>DONDE SE INSTRUMENTA A NIVEL ESTATAL O POR SUCURSAL EL PROCESO DE CAPACITACIÓN.</a:t>
          </a:r>
          <a:endParaRPr lang="es-MX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000" kern="1200" dirty="0"/>
        </a:p>
      </dsp:txBody>
      <dsp:txXfrm>
        <a:off x="2966729" y="756058"/>
        <a:ext cx="4218696" cy="462795"/>
      </dsp:txXfrm>
    </dsp:sp>
    <dsp:sp modelId="{1AF9BF3A-3F08-479A-A2E0-D268CDD387DC}">
      <dsp:nvSpPr>
        <dsp:cNvPr id="0" name=""/>
        <dsp:cNvSpPr/>
      </dsp:nvSpPr>
      <dsp:spPr>
        <a:xfrm>
          <a:off x="0" y="678925"/>
          <a:ext cx="2966729" cy="617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SUCURSALES U OFICINAS REGIONALES</a:t>
          </a:r>
          <a:endParaRPr lang="es-MX" sz="1600" kern="1200" dirty="0"/>
        </a:p>
      </dsp:txBody>
      <dsp:txXfrm>
        <a:off x="30122" y="709047"/>
        <a:ext cx="2906485" cy="556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A8703-5C2D-4251-877D-4B15716E6332}">
      <dsp:nvSpPr>
        <dsp:cNvPr id="0" name=""/>
        <dsp:cNvSpPr/>
      </dsp:nvSpPr>
      <dsp:spPr>
        <a:xfrm>
          <a:off x="1885855" y="249413"/>
          <a:ext cx="3592475" cy="3370476"/>
        </a:xfrm>
        <a:prstGeom prst="blockArc">
          <a:avLst>
            <a:gd name="adj1" fmla="val 10749787"/>
            <a:gd name="adj2" fmla="val 1658857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52751-A343-4379-A1F6-A33E12962512}">
      <dsp:nvSpPr>
        <dsp:cNvPr id="0" name=""/>
        <dsp:cNvSpPr/>
      </dsp:nvSpPr>
      <dsp:spPr>
        <a:xfrm>
          <a:off x="1980321" y="269099"/>
          <a:ext cx="3403854" cy="3371704"/>
        </a:xfrm>
        <a:prstGeom prst="blockArc">
          <a:avLst>
            <a:gd name="adj1" fmla="val 4983145"/>
            <a:gd name="adj2" fmla="val 10797518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E28B7-8457-47E3-81F3-A0456E9A49B5}">
      <dsp:nvSpPr>
        <dsp:cNvPr id="0" name=""/>
        <dsp:cNvSpPr/>
      </dsp:nvSpPr>
      <dsp:spPr>
        <a:xfrm>
          <a:off x="2224827" y="254639"/>
          <a:ext cx="3575352" cy="3395292"/>
        </a:xfrm>
        <a:prstGeom prst="blockArc">
          <a:avLst>
            <a:gd name="adj1" fmla="val 21553301"/>
            <a:gd name="adj2" fmla="val 576136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9F1A3-6A4E-4727-B65F-5CCCE7FC6000}">
      <dsp:nvSpPr>
        <dsp:cNvPr id="0" name=""/>
        <dsp:cNvSpPr/>
      </dsp:nvSpPr>
      <dsp:spPr>
        <a:xfrm>
          <a:off x="2157190" y="178624"/>
          <a:ext cx="3710359" cy="3511949"/>
        </a:xfrm>
        <a:prstGeom prst="blockArc">
          <a:avLst>
            <a:gd name="adj1" fmla="val 15810327"/>
            <a:gd name="adj2" fmla="val 21594888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84DDD-6E06-4766-B28B-41ACD276E6E5}">
      <dsp:nvSpPr>
        <dsp:cNvPr id="0" name=""/>
        <dsp:cNvSpPr/>
      </dsp:nvSpPr>
      <dsp:spPr>
        <a:xfrm>
          <a:off x="3019057" y="1255746"/>
          <a:ext cx="1680085" cy="1376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LINEAMIENTOS PARA DETERMINAR FORMAS Y ACCIONES EN LA CAPACITACIÓN</a:t>
          </a:r>
          <a:endParaRPr lang="es-MX" sz="1000" kern="1200" dirty="0"/>
        </a:p>
      </dsp:txBody>
      <dsp:txXfrm>
        <a:off x="3265100" y="1457394"/>
        <a:ext cx="1187999" cy="973642"/>
      </dsp:txXfrm>
    </dsp:sp>
    <dsp:sp modelId="{1C70770A-54B0-4BB3-AC27-E6C681F833F9}">
      <dsp:nvSpPr>
        <dsp:cNvPr id="0" name=""/>
        <dsp:cNvSpPr/>
      </dsp:nvSpPr>
      <dsp:spPr>
        <a:xfrm>
          <a:off x="3129609" y="0"/>
          <a:ext cx="1434778" cy="963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CURSOS INTERNOS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3339727" y="141154"/>
        <a:ext cx="1014542" cy="681549"/>
      </dsp:txXfrm>
    </dsp:sp>
    <dsp:sp modelId="{02861280-9CFC-4026-8385-753CB6215CB2}">
      <dsp:nvSpPr>
        <dsp:cNvPr id="0" name=""/>
        <dsp:cNvSpPr/>
      </dsp:nvSpPr>
      <dsp:spPr>
        <a:xfrm>
          <a:off x="4821244" y="1450497"/>
          <a:ext cx="1306354" cy="963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CURSOS EXTERNOS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/>
        </a:p>
      </dsp:txBody>
      <dsp:txXfrm>
        <a:off x="5012555" y="1591651"/>
        <a:ext cx="923732" cy="681549"/>
      </dsp:txXfrm>
    </dsp:sp>
    <dsp:sp modelId="{B9887D0F-63A9-4648-95F6-1A428BF4D010}">
      <dsp:nvSpPr>
        <dsp:cNvPr id="0" name=""/>
        <dsp:cNvSpPr/>
      </dsp:nvSpPr>
      <dsp:spPr>
        <a:xfrm>
          <a:off x="3377171" y="2924340"/>
          <a:ext cx="963857" cy="963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BECAS</a:t>
          </a:r>
        </a:p>
      </dsp:txBody>
      <dsp:txXfrm>
        <a:off x="3518325" y="3065494"/>
        <a:ext cx="681549" cy="681549"/>
      </dsp:txXfrm>
    </dsp:sp>
    <dsp:sp modelId="{1DFDCD39-A2D0-49A2-BE7F-AC1EADFBE8DA}">
      <dsp:nvSpPr>
        <dsp:cNvPr id="0" name=""/>
        <dsp:cNvSpPr/>
      </dsp:nvSpPr>
      <dsp:spPr>
        <a:xfrm>
          <a:off x="1617331" y="1474078"/>
          <a:ext cx="1205727" cy="963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OTROS MEDIOS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793906" y="1615232"/>
        <a:ext cx="852577" cy="681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6C502-7200-4D65-92A1-FC7776AFED39}">
      <dsp:nvSpPr>
        <dsp:cNvPr id="0" name=""/>
        <dsp:cNvSpPr/>
      </dsp:nvSpPr>
      <dsp:spPr>
        <a:xfrm>
          <a:off x="1766622" y="-3323"/>
          <a:ext cx="3955586" cy="3955586"/>
        </a:xfrm>
        <a:prstGeom prst="circularArrow">
          <a:avLst>
            <a:gd name="adj1" fmla="val 5274"/>
            <a:gd name="adj2" fmla="val 312630"/>
            <a:gd name="adj3" fmla="val 14237881"/>
            <a:gd name="adj4" fmla="val 17121315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57956-3061-4607-AF46-30A8CE942D16}">
      <dsp:nvSpPr>
        <dsp:cNvPr id="0" name=""/>
        <dsp:cNvSpPr/>
      </dsp:nvSpPr>
      <dsp:spPr>
        <a:xfrm>
          <a:off x="2996629" y="-227768"/>
          <a:ext cx="1495572" cy="1206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A) Detallar el perfil de la organización en términos de sus objetivos estratégicos, tácticos y operativos</a:t>
          </a:r>
          <a:r>
            <a:rPr lang="es-MX" sz="1600" kern="1200" dirty="0" smtClean="0"/>
            <a:t>.</a:t>
          </a:r>
          <a:endParaRPr lang="es-MX" sz="1600" kern="1200" dirty="0"/>
        </a:p>
      </dsp:txBody>
      <dsp:txXfrm>
        <a:off x="3055529" y="-168868"/>
        <a:ext cx="1377772" cy="1088775"/>
      </dsp:txXfrm>
    </dsp:sp>
    <dsp:sp modelId="{A0CD0060-47D7-4D15-A253-6800ECE3EA58}">
      <dsp:nvSpPr>
        <dsp:cNvPr id="0" name=""/>
        <dsp:cNvSpPr/>
      </dsp:nvSpPr>
      <dsp:spPr>
        <a:xfrm>
          <a:off x="4386341" y="574582"/>
          <a:ext cx="1495572" cy="1206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B)Definir con precisión los distintos productos y/o servicios que la empresa genera y pone al alcance de sus clientes</a:t>
          </a:r>
          <a:endParaRPr lang="es-MX" sz="1200" kern="1200" dirty="0"/>
        </a:p>
      </dsp:txBody>
      <dsp:txXfrm>
        <a:off x="4445241" y="633482"/>
        <a:ext cx="1377772" cy="1088775"/>
      </dsp:txXfrm>
    </dsp:sp>
    <dsp:sp modelId="{291E6ED6-635B-46C4-94FA-C6E53C78E110}">
      <dsp:nvSpPr>
        <dsp:cNvPr id="0" name=""/>
        <dsp:cNvSpPr/>
      </dsp:nvSpPr>
      <dsp:spPr>
        <a:xfrm>
          <a:off x="4386341" y="2179282"/>
          <a:ext cx="1495572" cy="1206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C)  Investigar y manifestar las necesidades genéricas de los clientes o usuarios.</a:t>
          </a:r>
          <a:endParaRPr lang="es-MX" sz="1200" kern="1200" dirty="0"/>
        </a:p>
      </dsp:txBody>
      <dsp:txXfrm>
        <a:off x="4445241" y="2238182"/>
        <a:ext cx="1377772" cy="1088775"/>
      </dsp:txXfrm>
    </dsp:sp>
    <dsp:sp modelId="{1AB58CE6-8198-4543-B76F-ECD79E5B3B5C}">
      <dsp:nvSpPr>
        <dsp:cNvPr id="0" name=""/>
        <dsp:cNvSpPr/>
      </dsp:nvSpPr>
      <dsp:spPr>
        <a:xfrm>
          <a:off x="2996629" y="2981632"/>
          <a:ext cx="1495572" cy="1206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D) Delimitar con claridad el mercado actual y potencial.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3055529" y="3040532"/>
        <a:ext cx="1377772" cy="1088775"/>
      </dsp:txXfrm>
    </dsp:sp>
    <dsp:sp modelId="{6449F823-4CC0-4DD6-821F-80D674C95B27}">
      <dsp:nvSpPr>
        <dsp:cNvPr id="0" name=""/>
        <dsp:cNvSpPr/>
      </dsp:nvSpPr>
      <dsp:spPr>
        <a:xfrm>
          <a:off x="1606918" y="2179282"/>
          <a:ext cx="1495572" cy="1206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E) indagar el nivel de tecnología  en el mercado y de los competidores y compárelo</a:t>
          </a:r>
          <a:endParaRPr lang="es-MX" sz="1200" kern="1200" dirty="0"/>
        </a:p>
      </dsp:txBody>
      <dsp:txXfrm>
        <a:off x="1665818" y="2238182"/>
        <a:ext cx="1377772" cy="1088775"/>
      </dsp:txXfrm>
    </dsp:sp>
    <dsp:sp modelId="{5F293C5C-6050-42C1-88B2-6755C4C618E6}">
      <dsp:nvSpPr>
        <dsp:cNvPr id="0" name=""/>
        <dsp:cNvSpPr/>
      </dsp:nvSpPr>
      <dsp:spPr>
        <a:xfrm>
          <a:off x="1606918" y="574582"/>
          <a:ext cx="1495572" cy="1206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F) Revisar detenidamente lo que lo distingue de otras empresas.</a:t>
          </a:r>
          <a:endParaRPr lang="es-MX" sz="1200" kern="1200" dirty="0"/>
        </a:p>
      </dsp:txBody>
      <dsp:txXfrm>
        <a:off x="1665818" y="633482"/>
        <a:ext cx="1377772" cy="1088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DF814-485B-4DF7-B047-FDD904B3BFFF}">
      <dsp:nvSpPr>
        <dsp:cNvPr id="0" name=""/>
        <dsp:cNvSpPr/>
      </dsp:nvSpPr>
      <dsp:spPr>
        <a:xfrm>
          <a:off x="0" y="10908"/>
          <a:ext cx="7928173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A) Realizar la investigación de fortalezas y debilidades del área.</a:t>
          </a:r>
          <a:endParaRPr lang="es-MX" sz="2400" kern="1200" dirty="0"/>
        </a:p>
      </dsp:txBody>
      <dsp:txXfrm>
        <a:off x="45235" y="56143"/>
        <a:ext cx="7837703" cy="836169"/>
      </dsp:txXfrm>
    </dsp:sp>
    <dsp:sp modelId="{E1D31371-26CD-41CF-8CFC-36A90442558A}">
      <dsp:nvSpPr>
        <dsp:cNvPr id="0" name=""/>
        <dsp:cNvSpPr/>
      </dsp:nvSpPr>
      <dsp:spPr>
        <a:xfrm>
          <a:off x="0" y="1006668"/>
          <a:ext cx="7928173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B) Investigar elementos fundamentales del éxito de la empresa.</a:t>
          </a:r>
          <a:endParaRPr lang="es-MX" sz="2400" kern="1200" dirty="0"/>
        </a:p>
      </dsp:txBody>
      <dsp:txXfrm>
        <a:off x="45235" y="1051903"/>
        <a:ext cx="7837703" cy="836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46F20-03F1-423F-8407-A0F2D13D16F8}">
      <dsp:nvSpPr>
        <dsp:cNvPr id="0" name=""/>
        <dsp:cNvSpPr/>
      </dsp:nvSpPr>
      <dsp:spPr>
        <a:xfrm>
          <a:off x="1746523" y="213"/>
          <a:ext cx="1251981" cy="1251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VISIÓN</a:t>
          </a:r>
          <a:endParaRPr lang="es-MX" sz="1800" kern="1200" dirty="0"/>
        </a:p>
      </dsp:txBody>
      <dsp:txXfrm>
        <a:off x="1929871" y="183561"/>
        <a:ext cx="885285" cy="885285"/>
      </dsp:txXfrm>
    </dsp:sp>
    <dsp:sp modelId="{85E95947-1A18-486F-A875-84A49AF08EEB}">
      <dsp:nvSpPr>
        <dsp:cNvPr id="0" name=""/>
        <dsp:cNvSpPr/>
      </dsp:nvSpPr>
      <dsp:spPr>
        <a:xfrm>
          <a:off x="2009439" y="1353855"/>
          <a:ext cx="726149" cy="72614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2105690" y="1631534"/>
        <a:ext cx="533647" cy="170791"/>
      </dsp:txXfrm>
    </dsp:sp>
    <dsp:sp modelId="{4B0C2FF2-A836-4FA7-A53D-AEA7DB33C343}">
      <dsp:nvSpPr>
        <dsp:cNvPr id="0" name=""/>
        <dsp:cNvSpPr/>
      </dsp:nvSpPr>
      <dsp:spPr>
        <a:xfrm>
          <a:off x="1746523" y="2181666"/>
          <a:ext cx="1251981" cy="1251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MISIÓN</a:t>
          </a:r>
          <a:endParaRPr lang="es-MX" sz="1800" kern="1200" dirty="0"/>
        </a:p>
      </dsp:txBody>
      <dsp:txXfrm>
        <a:off x="1929871" y="2365014"/>
        <a:ext cx="885285" cy="885285"/>
      </dsp:txXfrm>
    </dsp:sp>
    <dsp:sp modelId="{7E5A85BD-EC37-44F8-99BC-C3ACBF16E900}">
      <dsp:nvSpPr>
        <dsp:cNvPr id="0" name=""/>
        <dsp:cNvSpPr/>
      </dsp:nvSpPr>
      <dsp:spPr>
        <a:xfrm>
          <a:off x="3186302" y="1484061"/>
          <a:ext cx="398130" cy="465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3186302" y="1577208"/>
        <a:ext cx="278691" cy="279443"/>
      </dsp:txXfrm>
    </dsp:sp>
    <dsp:sp modelId="{2321006D-40B6-4476-BA42-DE512C18D680}">
      <dsp:nvSpPr>
        <dsp:cNvPr id="0" name=""/>
        <dsp:cNvSpPr/>
      </dsp:nvSpPr>
      <dsp:spPr>
        <a:xfrm>
          <a:off x="3749694" y="464949"/>
          <a:ext cx="2503962" cy="2503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PLAN ESTRATEGICO DE CAPACITACIÓN Y DESARROLLO</a:t>
          </a:r>
          <a:endParaRPr lang="es-MX" sz="1800" kern="1200" dirty="0"/>
        </a:p>
      </dsp:txBody>
      <dsp:txXfrm>
        <a:off x="4116391" y="831646"/>
        <a:ext cx="1770568" cy="1770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D570E-A62E-430F-8A3A-00402AA91413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A7A4F-A7EF-40DD-943A-208C632DFEF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7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A7A4F-A7EF-40DD-943A-208C632DFEF8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15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35F0B7-1658-41ED-AB21-343EF9798D6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5843BC-48C3-4362-842E-C5DB2DEE3B37}" type="datetimeFigureOut">
              <a:rPr lang="es-MX" smtClean="0"/>
              <a:t>03/03/2014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95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82880" y="2039538"/>
            <a:ext cx="7693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300" dirty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¡</a:t>
            </a:r>
            <a:r>
              <a:rPr lang="es-ES" sz="54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BIENVENIDOS!</a:t>
            </a:r>
            <a:endParaRPr lang="es-ES" sz="54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6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-63829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535055"/>
            <a:ext cx="8363272" cy="571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/>
              <a:t>Desarrollo: </a:t>
            </a:r>
            <a:r>
              <a:rPr lang="es-MX" sz="2400" dirty="0"/>
              <a:t>Un esfuerzo para ofrecer a </a:t>
            </a:r>
            <a:r>
              <a:rPr lang="es-MX" sz="2400" dirty="0" smtClean="0"/>
              <a:t>los empleados </a:t>
            </a:r>
            <a:r>
              <a:rPr lang="es-MX" sz="2400" dirty="0"/>
              <a:t>las habilidades que </a:t>
            </a:r>
            <a:r>
              <a:rPr lang="es-MX" sz="2400" dirty="0" smtClean="0"/>
              <a:t>la organización </a:t>
            </a:r>
            <a:r>
              <a:rPr lang="es-MX" sz="2400" dirty="0"/>
              <a:t>necesitará en el futuro. (</a:t>
            </a:r>
            <a:r>
              <a:rPr lang="es-MX" sz="2400" dirty="0" smtClean="0"/>
              <a:t>Gómez- Mejía</a:t>
            </a:r>
            <a:r>
              <a:rPr lang="es-MX" sz="2400" dirty="0"/>
              <a:t>, 2002. Dirección y Gestión de Recursos Humanos)</a:t>
            </a:r>
          </a:p>
        </p:txBody>
      </p:sp>
    </p:spTree>
    <p:extLst>
      <p:ext uri="{BB962C8B-B14F-4D97-AF65-F5344CB8AC3E}">
        <p14:creationId xmlns:p14="http://schemas.microsoft.com/office/powerpoint/2010/main" val="210980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-63829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3212976"/>
            <a:ext cx="6408712" cy="3168352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1" dirty="0" smtClean="0"/>
              <a:t>1. Detección de Necesidades </a:t>
            </a:r>
            <a:r>
              <a:rPr lang="es-MX" b="1" dirty="0"/>
              <a:t>de </a:t>
            </a:r>
            <a:r>
              <a:rPr lang="es-MX" b="1" dirty="0" smtClean="0"/>
              <a:t>capacitación.</a:t>
            </a:r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r>
              <a:rPr lang="es-MX" dirty="0" smtClean="0"/>
              <a:t>	</a:t>
            </a:r>
            <a:r>
              <a:rPr lang="es-MX" b="1" dirty="0"/>
              <a:t>2. Diseño del programa de  </a:t>
            </a:r>
            <a:r>
              <a:rPr lang="es-MX" b="1" dirty="0" smtClean="0"/>
              <a:t>capacitación.  </a:t>
            </a:r>
          </a:p>
          <a:p>
            <a:pPr marL="0" indent="0">
              <a:buNone/>
            </a:pPr>
            <a:r>
              <a:rPr lang="es-MX" b="1" dirty="0"/>
              <a:t>	</a:t>
            </a:r>
            <a:r>
              <a:rPr lang="es-MX" b="1" dirty="0" smtClean="0"/>
              <a:t>	</a:t>
            </a:r>
          </a:p>
          <a:p>
            <a:pPr marL="0" indent="0">
              <a:buNone/>
            </a:pPr>
            <a:r>
              <a:rPr lang="es-MX" b="1" dirty="0"/>
              <a:t>	</a:t>
            </a:r>
            <a:r>
              <a:rPr lang="es-MX" b="1" dirty="0" smtClean="0"/>
              <a:t>	3</a:t>
            </a:r>
            <a:r>
              <a:rPr lang="es-MX" b="1" dirty="0"/>
              <a:t>. Desarrollo y </a:t>
            </a:r>
            <a:r>
              <a:rPr lang="es-MX" b="1" dirty="0" smtClean="0"/>
              <a:t> aplicación del programa.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b="1" dirty="0" smtClean="0"/>
              <a:t>			</a:t>
            </a:r>
            <a:r>
              <a:rPr lang="es-MX" b="1" dirty="0"/>
              <a:t>4. Evaluación del </a:t>
            </a:r>
            <a:r>
              <a:rPr lang="es-MX" b="1" dirty="0" smtClean="0"/>
              <a:t>programa. </a:t>
            </a:r>
          </a:p>
          <a:p>
            <a:pPr marL="0" indent="0">
              <a:buNone/>
            </a:pPr>
            <a:r>
              <a:rPr lang="es-MX" b="1" dirty="0"/>
              <a:t>	</a:t>
            </a:r>
            <a:r>
              <a:rPr lang="es-MX" b="1" dirty="0" smtClean="0"/>
              <a:t>			</a:t>
            </a:r>
          </a:p>
          <a:p>
            <a:pPr marL="0" indent="0">
              <a:buNone/>
            </a:pPr>
            <a:r>
              <a:rPr lang="es-MX" b="1" dirty="0"/>
              <a:t>	</a:t>
            </a:r>
            <a:r>
              <a:rPr lang="es-MX" b="1" dirty="0" smtClean="0"/>
              <a:t>			</a:t>
            </a:r>
            <a:r>
              <a:rPr lang="es-MX" b="1" dirty="0"/>
              <a:t>5. </a:t>
            </a:r>
            <a:r>
              <a:rPr lang="es-MX" b="1" dirty="0" smtClean="0"/>
              <a:t>Corregir.</a:t>
            </a:r>
          </a:p>
          <a:p>
            <a:pPr marL="0" indent="0">
              <a:buNone/>
            </a:pPr>
            <a:r>
              <a:rPr lang="es-MX" b="1" dirty="0"/>
              <a:t>	</a:t>
            </a:r>
            <a:r>
              <a:rPr lang="es-MX" b="1" dirty="0" smtClean="0"/>
              <a:t>	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7504" y="260648"/>
            <a:ext cx="4680520" cy="3312368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PROCESO DE CAPACITACIÓN</a:t>
            </a:r>
            <a:endParaRPr lang="es-MX" sz="4000" dirty="0"/>
          </a:p>
        </p:txBody>
      </p:sp>
      <p:sp>
        <p:nvSpPr>
          <p:cNvPr id="5" name="AutoShape 2" descr="data:image/jpeg;base64,/9j/4AAQSkZJRgABAQAAAQABAAD/2wCEAAkGBg8QEBAPEBAPDxAPDw8QEA8PDw8NDw8PFRAVFBUQFRQXHCYfFxklGRQSIC8gIycpOCwsFR4xNTIqNSYtLCkBCQoKDgwOGg8PGjUiHSQsLCk1NTIpKS01LDAsLDUsKSkqKikqLCwtLCktLCwpKiwvLCksKiwsLCwsKSwpLCksKf/AABEIANgA6gMBIgACEQEDEQH/xAAbAAEAAQUBAAAAAAAAAAAAAAAAAwECBAUGB//EAEAQAAIBAgMFBQUFBgQHAAAAAAABAgMRBBIhBQYxQWETUXGBkRQiMqHBB0JSsdEVI1NikqJy4vDxJERjssLS4f/EABsBAQEAAwEBAQAAAAAAAAAAAAAFAgMEAQYH/8QALBEBAAICAQMCAwgDAAAAAAAAAAECAxEEBSExElEiMrEUQnGBkaHR8BNBYf/aAAwDAQACEQMRAD8A9uRcLFQKFQAAAAAAAAAAAAAAAAAAAAAAAAAAAAAAAAAAAAAAAAAAAAAAAAWTqJcQLwRU8RFu3MlAAAAUbKmJtWTVKdmlK10m7Xs72AmWIj3kpxeH246slSp3lOWmVcV3t9yXM7OK0QFQAAAAAAAAAAAAAAAAAAAAAAAAAANVt6c4RVSKbjFPPbVxX4rdxtTR7Z2rBe5KTV21lXNr/YDXbE2sq1ZNO0IXcpa2bs0orrr8jrIyTV1qjhquPUb5VbqdBuriXKgrttpt68bS1v63A3QMDae28PhletUjDTSPGcvCK1ZxW1/tHqSvHDQ7NfxJ2lPxUeC87nNm5WLD8092rJmpj8y9DucvvNjnGvTSemRprldu/wCVjzqe2MTn7Tt62e983aTv+fyMyG8Mqjz4jPOatklHLFJt+9KUeel7Wt4d3Pg6hjyzqY0005dLTqezscDjKUZqd8km7XXN9z7zrMNXU4qS6rzR5tg6ka06ahJS95vwtF8Vy5HfbEi1Rjfvn/3MoutsAUuVAAAAAAAAAAAAAAAAAAAAAABQFGwKtnFb14dpyqXVo1Yy62bS/wDI7FyPNN6ts1a1SrScezhGbg4c5KMtHJ9dHp04mnNmrijdmrLljHG5Q4ralOCtfO/wx19XyMWe89anmjhpSo03dRTyyqRhyjm+vzfEwFRSI5xI/I517RqvZOycq1vHZSdSUm5SblJ6uUm5Sb6t8SliuUusR57uKZRuJfTgVsSQoTySqRhKUY2Tlwjfuu+Ztw1ta2qxtlWLWnUJMJOVKaqQeWSur2T0fFHqO7W0XXw1ObhkteFk7qWXTMujPM9161OvXpxlZ+/H93LmrrlzPWITVklwXBLRJH0fFw5Mfe8/krcfFenzT+TJUi5MgUi9M7nWlBYmXJgXAoWV66grvvsurAkBjRxnfYyE7694FQAAAAAAAAAAAAFrZY2XSNLt3enCYRWrVVnfCjD95Wl3WiuHi7AbSUjkd+cTgoQvWko17JU1CzrS15x5x8fIslidqY74I/szDP781nxc49I/c+XiyXC7rYXDRlKMXUrSTzYis+1qttcbv4fIxtWLRqfDG1YtGpcPCeZJ2cb6pSsm1yZY0bjauzJKpFq0ve1XemuRDU2NUesLW7pOzXpcicrp9o74u8JmbiTHendrLE2Gwk6jtCLl3vhFeL4I22D2DFa1Xm/kjdR83xfyNvTSilGKUUuCSSS8jzB0yZ75Z1/x7i4cz3u12C3fpx1qvtJfhWlNfWX+tCbaiqShlio5UtFwS8kjNRJGmWseKmKNUjSjTHWkarDncNuvCpGGeTUla1Sm8tSLve8X0NtS23jcBZYyLxWGWixdJfvKa/6sefj82bbD0EuSXgjY0ly79PI2M02ztpUq8FVo1I1IP70XfXua4p9GZ0WcfjNz3CbxGzqnslfjKn/y1b+WUOEfS3RcSXZO+67X2TG0/ZMUuN2nQmlFyzKd/dTS538QOuTL0zlMZ9o+zqTyqrKq1x7Gm5r+p2T8mY9L7VNnt2ftEOsqSa/tk2av81PG3dHTuVNfVGOdfhLtEaPeLGWVoXcqTUpJc009F1tZkmG3rwdWDnRr06lvuJ5Zp9YuzXoc/T2mp1akm7pzab62X6myJifDjtS1J9No1KfZ+0515ZKUZSel9GlHrJ8jsKUMsYx42SV/BGm2UoxanFpqWj83+pvD1iAAAAAAAAAAAaTbu+GDwelWpmqcqFNdpVbfBZVw87Go3/2vXhLCYSjU9nWLqOM8RwyRUoxsny+K99OC1VzbbB3OwmD96nTzVfvV6v7yq3zd38PlYDTOptbaHBfsvDPm/fxc49Fpk/t8zZ7G3RwmE96nBzqvV4iq+0rN83d/D5WN/IhmBj1WYGIVzPqIxqkANNWwyvey9CCVE21SiQSoAa7sy5UjN7AujhwMWFEyKdInjQJo0gLKdMyYRKRgSJASQZ5n9pe2J1MR7Le1KioScfxVJRzZn4JpLzPS0zz/AO0jYizLFxlC7jGNWDlGMtNI1Em9VbR27kc3Ji04/hWuiXxU5cTl9p1+LgrFrRLYZSRD9FlFC6kmdpsPbcq67OSgqsIpRUIKCqR78q0zXetu+5x6idLunhFCosVOyjDNGCb96c5K14rmkr+p2cW0+rUPm+uYMc4JvbzHj+Hfbv4dqcIapQWaXiv8zR1aNPsCN6bqNe9Uk/6Vol+Ztkyo+EXgAAAAAAAAADW7e2BQxtF0a0brjGS+OnK1s0X/AKua/dXB4vDUpUcRWhXjTnloSSk5qmvxN/Ja273pbojnK2PdOUoS0cXz5rkwNzHEpvK9Hy6l0jmam24xkpu7jSvUqZVmaglq7c/A6OhiIVIRqU5RnCaUoyi7xknzTAtlEilAyGi1xAw5Uix0TNcC1wAw+wKqiZfZjIBjqkXKmT5BlAhygw9tbcw+EhnrTUb3ywWtSfSMefjw6nLP2/avfgcFLzq14/Vei/xAZ2199Ixn7Pg4e14l3SULulB83KS426ebRjYDdGdSpHFbQqutXi4yhTi7U6WWWZR0468lp48Te7K2HQwkMlGCjwzSes59ZS5+HAyZgajam6eDxDcpU+zm+M6T7Nt97Xwv0NNP7OaN9MRVS7nCEn63R1UmRTZqthpbzDuxdR5WKPTTJOv77tFR3KwVGMqk3Os4xk0pyUYXS092PH1NVszDpzbtzsvBafqbzaMamqjZ5uTujH2XgJRcYyWrau1w1d2ZVpWvyw0ZuTlzzvLaZdvgI5acI90V621MtMwqMjKizNoTplxEmSICoAAAAAAABqdv4SNSMU4pu+j4SS7k+PM2rZrdqYhQcW+eZfkBzmJwUKVOUbK001Ja6pqzu/C5rdjVo7Oz08PLtY1XGo1VV3B2aypxaurWfmTbRx7lKo5fDDlyyqKb+pp5um6k3SjlpOcuzWvwX0468NfMndQzWxY/hnUzLu4WKuS/xRuHUR3vq/w6f96+pet7J/wof1S/Q5ymSxIP27kx9/6LH2PBP3fq6Fb1vnSX9f8A8Nts3HdtDPlye81a+a9ranFnY7Ep5aFPqnL1bf6FLp3KzZskxedxEe0OHncfFixxNY77Z1hYqEXUdSxz++u354PDZ6aTq1JqlBtXUW025W52S0Xe0dCareTYMMbQlQk8rupwna+SavZtc1ZtNdQNNsXceMZe042TxeJlaT7R5qdN9yT+Jrrp3I6eSOO2XvRXwU44PacXGytSxSvKEorROT5rh73FfeXM7JSTSaaaaTTTumnwafNAQyiQygZUolkoAYcqZY6RmdmU7IDBng1L6NcUS0MFZptt24XsZapksaYFacTIgiyMSWKAuRIiyKL0BUAAAAAAKNgWyZrNs4ZzgnFXcG3bm1bW3U2LZFJgefbfwV6LlSlfO4Rq3fGDdm11tp5mFQpG021hssppcpOy5dNPBldj7OjWp55VHGWZppRi1wT+pJ5/GzZ7R6I7Qp8PPixVn1eWHGJekbf9gLlV9af+YfsCX8WPnTf/ALEqem8j2/eFGOfg9/2lq7HcYeOWMY/hjFeisczV2LUhFzUoTyJzy2lHNlV8t9bXtYn3a3xpY1yioulOKUsspwlnT4uNtXbS+nNFTpvFvh9U3jW9J3P5FMvpik7dImVuRpl6ZXTFxQXKXAxdp7Lo4mm6VaCnB+Ti/wAUXxT6nFSjjNjS0zYrZ7lw+/Ru/wC1/wBr6NnftnOb07zYahCVGcYYipJa0GlKC5p1L8FwduP5mdKWvOqwxteKRuzMobyYWeH9q7TLSu43mnGWdcYqPFvojjdrfaDXnP8A4dKlTXByjGc59Xe6XgvU5itVzNvLGCcnJQgslOLdr5Y8uC9CMr4OHWne/eUvNyrX7U7Q9E3c33p1rUsRlpVXpGfClUfdr8L6cPyOsyHh51W629laDjhqjz05+7CUn79LTRJ81ys+/TuNHI4cRu1P0bcHKmfhu9Ggr8NSSKMOhjFYup4q9SKXO/pa/wBCYos5IvSKJFyQFyRcURUAAAAAAFkmXMskBZIx6kieRj1EBze26d5t96T+hqNnVnFygoy+J9E0dNtDBOVnxtxXQw5YJaJRa6tWsBNhqjsr8TKhIhhSJowAmiznd4903VksThX2WKg83uvIqjXO/KfXnz7zoYomiBz+6293bv2fELssVC8WmsiqtcbLlLvj6dy6hM5vebdOGLXaQap4mKWWpwU7cIyt8pcUYe7e9s1P2PHXp14vLGpOyU3yjN8Mz5S4S8eIdiGyhS4Bs8v3t2BVoVqlZrPSq1JSVRa5XKTeSfc9fP5HpzZqN4tsUcPRlKqozzLKqLavVvo4pNPS3Q34M04rbhpzYoyxqXlNihtP2VOvTqYvD0nGiqjj2WftZxsk3JOyvFXt3q3Piayxbx5a5I3VJvimk6lazcbu7v1MTLPdwpU2s018TktcsevDXkaaTPUt3lCjhKUHZNQzS5e9L3n838jn5WaaV1HmW/j4ovbv/pjuFWPwtOP8zaa/Uz9jxfaq7vKzbtwjFcl5tGLisanwNvsLD5aed/FU1v8Ay8l9fMiqral6LEXIC9FSiKgAAAAAFGWSJC1oCKSLJRJmi1oDGnTIJUjNlEscAMJ0AqZluBTswMdQJFEkyDIBbFGp3j3YpY2FpWhViv3dVK7X8su+PTly67lRK2A4bYm81XCVPYsfeOWyp1272jyzS+9Duly4Pp2qkmk1qnqmtU13priYW2dhUMXDJWje18k4vLOD74v6PQ5eX2cSWkMZOMH91039JpP0Az9498qeHvSo2rV3plXvQg3wzW4v+VfI1myt06teftW0G5ylqqLfLkp24L+RefNG62Jujh8I88b1Kv8AEmleP+GK0j831NvICKKUVZJRS4JJJLyRzG8O6Uat6tDLCo9ZQ+GE+q/DL5PpxOmkRtmdMlqTurC9IvGpcTsfdpQlKeLha1slNtOMnreTtxtpobXFV1O9OOrdr9yXf6G+czUVNak598n6LRfke5Mlsk7sUpFI1CGMdVHm9EjtaEbRUV91JeiscdsOOetnfDO2v8MeH5L1Owps1s2REvRFFkgF6LixFwFQAAAAAAAWtFHEvKWAjaLXElaKNAROJTKS5SlgI8pTKSWFgI8pSxI4lGgImi1olcS1oCCSIpIyXEjlADFlEgqIzZQIZ0gNViMRa/HQwK08tOUuai352/U2tfCuzVrp31XFXMP2GU/dcXl53TQF+7dGy8Ipev8AsdJTZr8FhFBWWhsKaAniyREcSRAXJl6LEXIC4AAAAAAAAAAClioApYpYuAFlhYvKWAjsUJGilgI2i1xJWi1oCJotcCbKUygY7plrpmTlKZQMV0SnYmVlGQCCNMmjEuUSqQBIvQSKpAVSLy1FyAqAAAAAAAAAAAAAAAAAABSwACxSwAFMpTKABSxSxUAUyjKAAylbAAVsVSAArYqABUAA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8" name="Picture 10" descr="http://4.bp.blogspot.com/-P-0tEPgXInI/TZMkxLmWWhI/AAAAAAAAABs/oRUczb9_ogg/s320/PROCESO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96" y="160338"/>
            <a:ext cx="2781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8064896" cy="475942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36904" cy="1152128"/>
          </a:xfrm>
        </p:spPr>
        <p:txBody>
          <a:bodyPr>
            <a:normAutofit/>
          </a:bodyPr>
          <a:lstStyle/>
          <a:p>
            <a:r>
              <a:rPr lang="es-MX" sz="2400" dirty="0" smtClean="0"/>
              <a:t>DETECCIÓN DE NECESIDADES DE CAPACITACIÓN</a:t>
            </a:r>
            <a:endParaRPr lang="es-MX" sz="2400" dirty="0"/>
          </a:p>
        </p:txBody>
      </p:sp>
      <p:sp>
        <p:nvSpPr>
          <p:cNvPr id="6" name="5 Abrir llave"/>
          <p:cNvSpPr/>
          <p:nvPr/>
        </p:nvSpPr>
        <p:spPr>
          <a:xfrm>
            <a:off x="2627784" y="1628800"/>
            <a:ext cx="432048" cy="3888432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2987824" y="2276872"/>
            <a:ext cx="1656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Manifiestas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061521" y="4527149"/>
            <a:ext cx="1582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Encubiertas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71600" y="33883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Necesidades</a:t>
            </a:r>
            <a:endParaRPr lang="es-MX" dirty="0"/>
          </a:p>
        </p:txBody>
      </p:sp>
      <p:sp>
        <p:nvSpPr>
          <p:cNvPr id="12" name="11 Abrir llave"/>
          <p:cNvSpPr/>
          <p:nvPr/>
        </p:nvSpPr>
        <p:spPr>
          <a:xfrm>
            <a:off x="4552355" y="1884894"/>
            <a:ext cx="216024" cy="1184066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4768379" y="2060848"/>
            <a:ext cx="2971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Nuevo </a:t>
            </a:r>
            <a:r>
              <a:rPr lang="es-MX" dirty="0" smtClean="0"/>
              <a:t>ingreso</a:t>
            </a:r>
          </a:p>
          <a:p>
            <a:endParaRPr lang="es-MX" dirty="0"/>
          </a:p>
          <a:p>
            <a:r>
              <a:rPr lang="es-MX" dirty="0"/>
              <a:t>Traslado Cambios</a:t>
            </a:r>
          </a:p>
        </p:txBody>
      </p:sp>
      <p:sp>
        <p:nvSpPr>
          <p:cNvPr id="14" name="13 Abrir llave"/>
          <p:cNvSpPr/>
          <p:nvPr/>
        </p:nvSpPr>
        <p:spPr>
          <a:xfrm>
            <a:off x="4596743" y="4135171"/>
            <a:ext cx="216024" cy="1184066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4812767" y="4293096"/>
            <a:ext cx="2351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Baja </a:t>
            </a:r>
            <a:r>
              <a:rPr lang="es-MX" dirty="0" smtClean="0"/>
              <a:t>motivación</a:t>
            </a:r>
          </a:p>
          <a:p>
            <a:endParaRPr lang="es-MX" dirty="0"/>
          </a:p>
          <a:p>
            <a:r>
              <a:rPr lang="es-MX" dirty="0"/>
              <a:t>Descontento salarial</a:t>
            </a:r>
          </a:p>
        </p:txBody>
      </p:sp>
    </p:spTree>
    <p:extLst>
      <p:ext uri="{BB962C8B-B14F-4D97-AF65-F5344CB8AC3E}">
        <p14:creationId xmlns:p14="http://schemas.microsoft.com/office/powerpoint/2010/main" val="77295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457200"/>
            <a:ext cx="7776864" cy="1387624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NECESIDADES DE CAPACITACIÓN MANIFIESTAS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1331707"/>
            <a:ext cx="2376264" cy="258532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/>
              <a:t>Análisis Empresa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r>
              <a:rPr lang="es-MX" dirty="0" smtClean="0"/>
              <a:t>Cultura</a:t>
            </a:r>
          </a:p>
          <a:p>
            <a:endParaRPr lang="es-MX" dirty="0"/>
          </a:p>
          <a:p>
            <a:r>
              <a:rPr lang="es-MX" dirty="0" smtClean="0"/>
              <a:t>Fines</a:t>
            </a:r>
          </a:p>
          <a:p>
            <a:endParaRPr lang="es-MX" dirty="0"/>
          </a:p>
          <a:p>
            <a:r>
              <a:rPr lang="es-MX" dirty="0"/>
              <a:t>Clima </a:t>
            </a:r>
            <a:r>
              <a:rPr lang="es-MX" dirty="0" smtClean="0"/>
              <a:t>empresarial</a:t>
            </a:r>
          </a:p>
          <a:p>
            <a:endParaRPr lang="es-MX" dirty="0"/>
          </a:p>
          <a:p>
            <a:r>
              <a:rPr lang="es-MX" dirty="0"/>
              <a:t>Objetivos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915816" y="2132856"/>
            <a:ext cx="2376264" cy="20313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Análisis de Tareas</a:t>
            </a:r>
            <a:r>
              <a:rPr lang="es-MX" dirty="0" smtClean="0"/>
              <a:t>:</a:t>
            </a:r>
          </a:p>
          <a:p>
            <a:endParaRPr lang="es-MX" dirty="0" smtClean="0"/>
          </a:p>
          <a:p>
            <a:r>
              <a:rPr lang="es-MX" dirty="0"/>
              <a:t>Conocimientos</a:t>
            </a:r>
          </a:p>
          <a:p>
            <a:endParaRPr lang="es-MX" dirty="0" smtClean="0"/>
          </a:p>
          <a:p>
            <a:r>
              <a:rPr lang="es-MX" dirty="0" smtClean="0"/>
              <a:t>Habilidades</a:t>
            </a:r>
            <a:endParaRPr lang="es-MX" dirty="0"/>
          </a:p>
          <a:p>
            <a:endParaRPr lang="es-MX" dirty="0" smtClean="0"/>
          </a:p>
          <a:p>
            <a:r>
              <a:rPr lang="es-MX" dirty="0" smtClean="0"/>
              <a:t>Aptitudes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64088" y="2492896"/>
            <a:ext cx="2376264" cy="258532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/>
              <a:t>Análisis </a:t>
            </a:r>
            <a:r>
              <a:rPr lang="es-MX" b="1" dirty="0"/>
              <a:t>Personas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r>
              <a:rPr lang="es-MX" dirty="0" smtClean="0"/>
              <a:t>Desempeño</a:t>
            </a:r>
          </a:p>
          <a:p>
            <a:endParaRPr lang="es-MX" dirty="0"/>
          </a:p>
          <a:p>
            <a:r>
              <a:rPr lang="es-MX" dirty="0" smtClean="0"/>
              <a:t>Estándares</a:t>
            </a:r>
          </a:p>
          <a:p>
            <a:endParaRPr lang="es-MX" dirty="0"/>
          </a:p>
          <a:p>
            <a:r>
              <a:rPr lang="es-MX" dirty="0" smtClean="0"/>
              <a:t>Carencias</a:t>
            </a:r>
          </a:p>
          <a:p>
            <a:endParaRPr lang="es-MX" dirty="0"/>
          </a:p>
          <a:p>
            <a:r>
              <a:rPr lang="es-MX" dirty="0"/>
              <a:t>Evaluaciones</a:t>
            </a:r>
            <a:endParaRPr lang="es-MX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755576" y="609329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Gómez-Mejía, Balkin y Cardy (1997). </a:t>
            </a:r>
            <a:r>
              <a:rPr lang="es-MX" b="1" dirty="0"/>
              <a:t>Gestión de Recursos Humanos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22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331640" y="1412776"/>
            <a:ext cx="3657600" cy="38164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000" dirty="0" smtClean="0"/>
              <a:t>Detección </a:t>
            </a:r>
            <a:r>
              <a:rPr lang="es-MX" sz="2000" dirty="0"/>
              <a:t>de la </a:t>
            </a:r>
            <a:r>
              <a:rPr lang="es-MX" sz="2000" dirty="0" smtClean="0"/>
              <a:t>necesidad</a:t>
            </a:r>
          </a:p>
          <a:p>
            <a:pPr marL="0" indent="0">
              <a:buNone/>
            </a:pPr>
            <a:endParaRPr lang="es-MX" sz="2000" dirty="0" smtClean="0"/>
          </a:p>
          <a:p>
            <a:pPr>
              <a:buFont typeface="Wingdings" pitchFamily="2" charset="2"/>
              <a:buChar char="ü"/>
            </a:pPr>
            <a:r>
              <a:rPr lang="es-MX" sz="2000" dirty="0" smtClean="0"/>
              <a:t>Objetivos </a:t>
            </a:r>
            <a:r>
              <a:rPr lang="es-MX" sz="2000" dirty="0"/>
              <a:t>de la </a:t>
            </a:r>
            <a:r>
              <a:rPr lang="es-MX" sz="2000" dirty="0" smtClean="0"/>
              <a:t>capacitación</a:t>
            </a:r>
          </a:p>
          <a:p>
            <a:pPr marL="0" indent="0">
              <a:buNone/>
            </a:pPr>
            <a:endParaRPr lang="es-MX" sz="2000" dirty="0" smtClean="0"/>
          </a:p>
          <a:p>
            <a:pPr>
              <a:buFont typeface="Wingdings" pitchFamily="2" charset="2"/>
              <a:buChar char="ü"/>
            </a:pPr>
            <a:r>
              <a:rPr lang="es-MX" sz="2000" dirty="0" smtClean="0"/>
              <a:t>Del </a:t>
            </a:r>
            <a:r>
              <a:rPr lang="es-MX" sz="2000" dirty="0"/>
              <a:t>medio </a:t>
            </a:r>
            <a:r>
              <a:rPr lang="es-MX" sz="2000" dirty="0" smtClean="0"/>
              <a:t>seleccionado</a:t>
            </a:r>
          </a:p>
          <a:p>
            <a:pPr marL="0" indent="0">
              <a:buNone/>
            </a:pPr>
            <a:endParaRPr lang="es-MX" sz="2000" dirty="0"/>
          </a:p>
          <a:p>
            <a:pPr>
              <a:buFont typeface="Wingdings" pitchFamily="2" charset="2"/>
              <a:buChar char="ü"/>
            </a:pPr>
            <a:r>
              <a:rPr lang="es-MX" sz="2000" dirty="0" smtClean="0"/>
              <a:t>Evaluación </a:t>
            </a:r>
            <a:r>
              <a:rPr lang="es-MX" sz="2000" dirty="0"/>
              <a:t>o Monitoreo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787" y="476672"/>
            <a:ext cx="8208912" cy="811560"/>
          </a:xfrm>
        </p:spPr>
        <p:txBody>
          <a:bodyPr/>
          <a:lstStyle/>
          <a:p>
            <a:r>
              <a:rPr lang="es-MX" b="1" dirty="0" smtClean="0"/>
              <a:t>ÉXITO DEL PROGRAMA DE CAPACITACIÓN</a:t>
            </a:r>
            <a:endParaRPr lang="es-MX" dirty="0"/>
          </a:p>
        </p:txBody>
      </p:sp>
      <p:pic>
        <p:nvPicPr>
          <p:cNvPr id="11266" name="Picture 2" descr="http://4.bp.blogspot.com/-YzWf_AGZY48/T_BqYQLaP-I/AAAAAAAAAgw/b0J4V_r6LMA/s1600/iStock_000015912912Smal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2646294" cy="352839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06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457200"/>
            <a:ext cx="8136904" cy="1387624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MEDIOS O TÉCNICAS DE ENSEÑANZA</a:t>
            </a:r>
            <a:endParaRPr lang="es-MX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25194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la empresa</a:t>
            </a:r>
          </a:p>
        </p:txBody>
      </p:sp>
      <p:sp>
        <p:nvSpPr>
          <p:cNvPr id="6" name="5 Abrir llave"/>
          <p:cNvSpPr/>
          <p:nvPr/>
        </p:nvSpPr>
        <p:spPr>
          <a:xfrm>
            <a:off x="2503375" y="1479973"/>
            <a:ext cx="432048" cy="260973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910406" y="1504382"/>
            <a:ext cx="50209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Instructores especializados. 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Rotación de puestos.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Vídeos</a:t>
            </a:r>
            <a:r>
              <a:rPr lang="es-MX" dirty="0"/>
              <a:t>. 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Casos</a:t>
            </a:r>
            <a:r>
              <a:rPr lang="es-MX" dirty="0"/>
              <a:t>. 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Charlas</a:t>
            </a: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Demostraciones. 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Prácticas</a:t>
            </a:r>
            <a:r>
              <a:rPr lang="es-MX" dirty="0"/>
              <a:t>. 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Internet</a:t>
            </a:r>
            <a:r>
              <a:rPr lang="es-MX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Simulaciones.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354558" y="5027961"/>
            <a:ext cx="230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Fuera de </a:t>
            </a:r>
            <a:r>
              <a:rPr lang="es-MX" dirty="0" smtClean="0"/>
              <a:t>la empresa</a:t>
            </a:r>
            <a:endParaRPr lang="es-MX" dirty="0"/>
          </a:p>
        </p:txBody>
      </p:sp>
      <p:sp>
        <p:nvSpPr>
          <p:cNvPr id="9" name="8 Abrir llave"/>
          <p:cNvSpPr/>
          <p:nvPr/>
        </p:nvSpPr>
        <p:spPr>
          <a:xfrm>
            <a:off x="4659049" y="4149080"/>
            <a:ext cx="216024" cy="2127095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4875073" y="4509120"/>
            <a:ext cx="257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Institutos de formación (cursos).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Otras empresas.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55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457200"/>
            <a:ext cx="7920880" cy="1099592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EVALUACIÓN DE LA CAPACITACIÓN</a:t>
            </a:r>
            <a:endParaRPr lang="es-MX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877415" y="316587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Seguimiento y</a:t>
            </a:r>
          </a:p>
          <a:p>
            <a:r>
              <a:rPr lang="es-MX" dirty="0"/>
              <a:t>evaluación de:</a:t>
            </a:r>
          </a:p>
        </p:txBody>
      </p:sp>
      <p:sp>
        <p:nvSpPr>
          <p:cNvPr id="6" name="5 Abrir llave"/>
          <p:cNvSpPr/>
          <p:nvPr/>
        </p:nvSpPr>
        <p:spPr>
          <a:xfrm>
            <a:off x="2503375" y="1412776"/>
            <a:ext cx="484450" cy="4320479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893639" y="204052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Programa</a:t>
            </a:r>
            <a:endParaRPr lang="es-MX" dirty="0"/>
          </a:p>
        </p:txBody>
      </p:sp>
      <p:sp>
        <p:nvSpPr>
          <p:cNvPr id="9" name="8 Abrir llave"/>
          <p:cNvSpPr/>
          <p:nvPr/>
        </p:nvSpPr>
        <p:spPr>
          <a:xfrm>
            <a:off x="4154183" y="1340768"/>
            <a:ext cx="424933" cy="176884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4579116" y="1412776"/>
            <a:ext cx="3233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Que se cubran </a:t>
            </a:r>
            <a:r>
              <a:rPr lang="es-MX" dirty="0" smtClean="0"/>
              <a:t>los Objetivos</a:t>
            </a: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Eficacia </a:t>
            </a:r>
            <a:r>
              <a:rPr lang="es-MX" dirty="0"/>
              <a:t>del Medio utilizado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Eficacia </a:t>
            </a:r>
            <a:r>
              <a:rPr lang="es-MX" dirty="0"/>
              <a:t>del Programa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745600" y="4437112"/>
            <a:ext cx="158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Trabajador</a:t>
            </a:r>
            <a:endParaRPr lang="es-MX" dirty="0"/>
          </a:p>
        </p:txBody>
      </p:sp>
      <p:sp>
        <p:nvSpPr>
          <p:cNvPr id="12" name="11 Abrir llave"/>
          <p:cNvSpPr/>
          <p:nvPr/>
        </p:nvSpPr>
        <p:spPr>
          <a:xfrm>
            <a:off x="4094116" y="3737357"/>
            <a:ext cx="424933" cy="176884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4366649" y="3812205"/>
            <a:ext cx="3877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Calidad de su Trabajo al regreso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Disminuya </a:t>
            </a:r>
            <a:r>
              <a:rPr lang="es-MX" dirty="0"/>
              <a:t>los errores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Disposición </a:t>
            </a:r>
            <a:r>
              <a:rPr lang="es-MX" dirty="0"/>
              <a:t>o Actitudes asumida</a:t>
            </a:r>
          </a:p>
        </p:txBody>
      </p:sp>
    </p:spTree>
    <p:extLst>
      <p:ext uri="{BB962C8B-B14F-4D97-AF65-F5344CB8AC3E}">
        <p14:creationId xmlns:p14="http://schemas.microsoft.com/office/powerpoint/2010/main" val="38090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71600" y="1772816"/>
            <a:ext cx="7128792" cy="3672408"/>
          </a:xfrm>
        </p:spPr>
        <p:txBody>
          <a:bodyPr>
            <a:noAutofit/>
          </a:bodyPr>
          <a:lstStyle/>
          <a:p>
            <a:pPr algn="just"/>
            <a:endParaRPr lang="es-MX" sz="2400" dirty="0" smtClean="0"/>
          </a:p>
          <a:p>
            <a:pPr marL="0" indent="0" algn="just">
              <a:buNone/>
            </a:pPr>
            <a:r>
              <a:rPr lang="es-MX" sz="2400" dirty="0" smtClean="0"/>
              <a:t>Programa </a:t>
            </a:r>
            <a:r>
              <a:rPr lang="es-MX" sz="2400" dirty="0"/>
              <a:t>dirigido a </a:t>
            </a:r>
            <a:r>
              <a:rPr lang="es-MX" sz="2400" b="1" dirty="0"/>
              <a:t>cambiar actitudes, valores </a:t>
            </a:r>
            <a:r>
              <a:rPr lang="es-MX" sz="2400" b="1" dirty="0" smtClean="0"/>
              <a:t>y creencias </a:t>
            </a:r>
            <a:r>
              <a:rPr lang="es-MX" sz="2400" b="1" dirty="0"/>
              <a:t>de los empleados </a:t>
            </a:r>
            <a:r>
              <a:rPr lang="es-MX" sz="2400" dirty="0"/>
              <a:t>a fin de que </a:t>
            </a:r>
            <a:r>
              <a:rPr lang="es-MX" sz="2400" dirty="0" smtClean="0"/>
              <a:t>ellos mismos </a:t>
            </a:r>
            <a:r>
              <a:rPr lang="es-MX" sz="2400" dirty="0"/>
              <a:t>puedan identificar y aplicar los tipos </a:t>
            </a:r>
            <a:r>
              <a:rPr lang="es-MX" sz="2400" dirty="0" smtClean="0"/>
              <a:t>de cambios </a:t>
            </a:r>
            <a:r>
              <a:rPr lang="es-MX" sz="2400" dirty="0"/>
              <a:t>técnicos que se requieren, </a:t>
            </a:r>
            <a:r>
              <a:rPr lang="es-MX" sz="2400" dirty="0" smtClean="0"/>
              <a:t>generalmente con </a:t>
            </a:r>
            <a:r>
              <a:rPr lang="es-MX" sz="2400" dirty="0"/>
              <a:t>la ayuda de un agente del cambio externo </a:t>
            </a:r>
            <a:r>
              <a:rPr lang="es-MX" sz="2400" dirty="0" smtClean="0"/>
              <a:t>o consultor</a:t>
            </a:r>
            <a:r>
              <a:rPr lang="es-MX" sz="2400" dirty="0"/>
              <a:t>. </a:t>
            </a:r>
            <a:endParaRPr lang="es-MX" sz="2400" dirty="0" smtClean="0"/>
          </a:p>
          <a:p>
            <a:pPr marL="0" indent="0" algn="just">
              <a:buNone/>
            </a:pPr>
            <a:r>
              <a:rPr lang="es-MX" sz="2400" dirty="0" smtClean="0"/>
              <a:t>(</a:t>
            </a:r>
            <a:r>
              <a:rPr lang="es-MX" sz="2400" dirty="0"/>
              <a:t>Gary Dessler. 1991. Administración de Personal).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6480720" cy="1891680"/>
          </a:xfrm>
        </p:spPr>
        <p:txBody>
          <a:bodyPr/>
          <a:lstStyle/>
          <a:p>
            <a:r>
              <a:rPr lang="es-MX" b="1" dirty="0" smtClean="0"/>
              <a:t>DESARROLLO ORGANIZACIONAL: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07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7992888" cy="41764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MX" sz="2400" dirty="0" smtClean="0"/>
              <a:t>Prepara </a:t>
            </a:r>
            <a:r>
              <a:rPr lang="es-MX" sz="2400" dirty="0"/>
              <a:t>al trabajador para cargos futuros</a:t>
            </a:r>
            <a:r>
              <a:rPr lang="es-MX" sz="2400" dirty="0" smtClean="0"/>
              <a:t>.</a:t>
            </a:r>
          </a:p>
          <a:p>
            <a:pPr marL="0" indent="0">
              <a:buNone/>
            </a:pPr>
            <a:endParaRPr lang="es-MX" sz="2400" dirty="0"/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Responden </a:t>
            </a:r>
            <a:r>
              <a:rPr lang="es-MX" sz="2400" dirty="0"/>
              <a:t>a una Carta de Reemplazo</a:t>
            </a:r>
            <a:r>
              <a:rPr lang="es-MX" sz="2400" dirty="0" smtClean="0"/>
              <a:t>.</a:t>
            </a:r>
          </a:p>
          <a:p>
            <a:pPr marL="0" indent="0">
              <a:buNone/>
            </a:pPr>
            <a:endParaRPr lang="es-MX" sz="2400" dirty="0"/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Busca </a:t>
            </a:r>
            <a:r>
              <a:rPr lang="es-MX" sz="2400" dirty="0"/>
              <a:t>desarrollar: liderazgo, actitudes </a:t>
            </a:r>
            <a:r>
              <a:rPr lang="es-MX" sz="2400" dirty="0" smtClean="0"/>
              <a:t>y conocimientos </a:t>
            </a:r>
            <a:r>
              <a:rPr lang="es-MX" sz="2400" dirty="0"/>
              <a:t>gerenciales</a:t>
            </a:r>
            <a:r>
              <a:rPr lang="es-MX" sz="2400" dirty="0" smtClean="0"/>
              <a:t>.</a:t>
            </a:r>
          </a:p>
          <a:p>
            <a:pPr marL="0" indent="0">
              <a:buNone/>
            </a:pPr>
            <a:endParaRPr lang="es-MX" sz="2400" dirty="0"/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Facilita </a:t>
            </a:r>
            <a:r>
              <a:rPr lang="es-MX" sz="2400" dirty="0"/>
              <a:t>la continuidad organizacional</a:t>
            </a:r>
            <a:r>
              <a:rPr lang="es-MX" sz="2400" dirty="0" smtClean="0"/>
              <a:t>.</a:t>
            </a:r>
          </a:p>
          <a:p>
            <a:pPr marL="0" indent="0">
              <a:buNone/>
            </a:pPr>
            <a:endParaRPr lang="es-MX" sz="2400" dirty="0"/>
          </a:p>
          <a:p>
            <a:pPr>
              <a:buFont typeface="Wingdings" pitchFamily="2" charset="2"/>
              <a:buChar char="ü"/>
            </a:pPr>
            <a:r>
              <a:rPr lang="es-MX" sz="2400" dirty="0" smtClean="0"/>
              <a:t>Obedece </a:t>
            </a:r>
            <a:r>
              <a:rPr lang="es-MX" sz="2400" dirty="0"/>
              <a:t>a una proyección organizacional</a:t>
            </a:r>
            <a:r>
              <a:rPr lang="es-MX" dirty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4385" y="188640"/>
            <a:ext cx="8482071" cy="1872208"/>
          </a:xfrm>
        </p:spPr>
        <p:txBody>
          <a:bodyPr/>
          <a:lstStyle/>
          <a:p>
            <a:pPr algn="ctr"/>
            <a:r>
              <a:rPr lang="es-MX" b="1" dirty="0"/>
              <a:t>Capacitación Técnica para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Gerentes </a:t>
            </a:r>
            <a:r>
              <a:rPr lang="es-MX" b="1" dirty="0"/>
              <a:t>o Desarrollo</a:t>
            </a:r>
            <a:br>
              <a:rPr lang="es-MX" b="1" dirty="0"/>
            </a:br>
            <a:r>
              <a:rPr lang="es-MX" b="1" dirty="0"/>
              <a:t>Gerencial: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55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547664" y="2852936"/>
            <a:ext cx="6696744" cy="209512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000" dirty="0" smtClean="0"/>
              <a:t>INTERPRETACIÓN DE PAPELES.</a:t>
            </a:r>
          </a:p>
          <a:p>
            <a:pPr marL="0" indent="0">
              <a:buNone/>
            </a:pPr>
            <a:endParaRPr lang="es-MX" sz="2000" dirty="0" smtClean="0"/>
          </a:p>
          <a:p>
            <a:pPr>
              <a:buFont typeface="Wingdings" pitchFamily="2" charset="2"/>
              <a:buChar char="ü"/>
            </a:pPr>
            <a:r>
              <a:rPr lang="es-MX" sz="2000" dirty="0" smtClean="0"/>
              <a:t>MODELAJE DEL COMPORTAMIENTO.</a:t>
            </a:r>
          </a:p>
          <a:p>
            <a:pPr marL="0" indent="0">
              <a:buNone/>
            </a:pPr>
            <a:endParaRPr lang="es-MX" sz="2000" dirty="0" smtClean="0"/>
          </a:p>
          <a:p>
            <a:pPr>
              <a:buFont typeface="Wingdings" pitchFamily="2" charset="2"/>
              <a:buChar char="ü"/>
            </a:pPr>
            <a:r>
              <a:rPr lang="es-MX" sz="2000" dirty="0" smtClean="0"/>
              <a:t>SEMINARIOS EXTERNOS.</a:t>
            </a:r>
          </a:p>
          <a:p>
            <a:pPr marL="0" indent="0">
              <a:buNone/>
            </a:pPr>
            <a:endParaRPr lang="es-MX" sz="2000" dirty="0" smtClean="0"/>
          </a:p>
          <a:p>
            <a:pPr>
              <a:buFont typeface="Wingdings" pitchFamily="2" charset="2"/>
              <a:buChar char="ü"/>
            </a:pPr>
            <a:r>
              <a:rPr lang="es-MX" sz="2000" dirty="0" smtClean="0"/>
              <a:t>CENTROS DE DESARROLLO INTERNO.</a:t>
            </a:r>
          </a:p>
          <a:p>
            <a:pPr marL="0" indent="0">
              <a:buNone/>
            </a:pPr>
            <a:endParaRPr lang="es-MX" sz="2000" dirty="0" smtClean="0"/>
          </a:p>
          <a:p>
            <a:pPr>
              <a:buFont typeface="Wingdings" pitchFamily="2" charset="2"/>
              <a:buChar char="ü"/>
            </a:pPr>
            <a:r>
              <a:rPr lang="es-MX" sz="2000" dirty="0" smtClean="0"/>
              <a:t>CASOS DE ESTUDIO.</a:t>
            </a:r>
            <a:endParaRPr lang="es-MX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2251720"/>
          </a:xfrm>
        </p:spPr>
        <p:txBody>
          <a:bodyPr/>
          <a:lstStyle/>
          <a:p>
            <a:pPr algn="ctr"/>
            <a:r>
              <a:rPr lang="es-MX" b="1" dirty="0" smtClean="0"/>
              <a:t>TÉCNICAS PARA EL DESARROLLO GERENCIAL: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43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0975"/>
            <a:ext cx="6408712" cy="2366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79712" y="404664"/>
            <a:ext cx="5760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7200" b="1" dirty="0" smtClean="0">
                <a:ln w="19050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INVERCAP</a:t>
            </a:r>
            <a:endParaRPr lang="es-ES" sz="7200" b="1" dirty="0">
              <a:ln w="19050">
                <a:solidFill>
                  <a:srgbClr val="00B0F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45528" y="2636912"/>
            <a:ext cx="55446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CAPACITADORES:</a:t>
            </a:r>
          </a:p>
          <a:p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DULCE OLIVIA ROMERO AVENDAÑO.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VIRIDIANA MAGDALENO TAPIA.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AURA LILIA AMADOR VALERIO.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s-MX" b="1" dirty="0" smtClean="0"/>
              <a:t>KEVIN FLORES GASTELLOU.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dirty="0"/>
          </a:p>
          <a:p>
            <a:pPr marL="285750" indent="-285750">
              <a:buFont typeface="Wingdings" pitchFamily="2" charset="2"/>
              <a:buChar char="Ø"/>
            </a:pP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411760" y="1413069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70C0"/>
                </a:solidFill>
              </a:rPr>
              <a:t>(INVERSIÓN Y CAPACITACIÓN)</a:t>
            </a:r>
            <a:endParaRPr lang="es-MX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04856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TIPOS DE CAMBIOS DE CONDUCTA POR MEDIO DE LA CAPACITACIÓN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755576" y="339851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Contenido</a:t>
            </a:r>
          </a:p>
          <a:p>
            <a:pPr algn="ctr"/>
            <a:r>
              <a:rPr lang="es-MX" b="1" dirty="0"/>
              <a:t>de la</a:t>
            </a:r>
          </a:p>
          <a:p>
            <a:pPr algn="ctr"/>
            <a:r>
              <a:rPr lang="es-MX" b="1" dirty="0"/>
              <a:t>capacitación</a:t>
            </a:r>
            <a:endParaRPr lang="es-MX" dirty="0"/>
          </a:p>
        </p:txBody>
      </p:sp>
      <p:sp>
        <p:nvSpPr>
          <p:cNvPr id="16" name="15 Abrir llave"/>
          <p:cNvSpPr/>
          <p:nvPr/>
        </p:nvSpPr>
        <p:spPr>
          <a:xfrm>
            <a:off x="2123728" y="1519917"/>
            <a:ext cx="576064" cy="468052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derecha"/>
          <p:cNvSpPr/>
          <p:nvPr/>
        </p:nvSpPr>
        <p:spPr>
          <a:xfrm>
            <a:off x="2411827" y="1349083"/>
            <a:ext cx="1872208" cy="1080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2484647" y="156597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Transmisión</a:t>
            </a:r>
          </a:p>
          <a:p>
            <a:r>
              <a:rPr lang="es-MX" dirty="0"/>
              <a:t>de información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4559626" y="1493099"/>
            <a:ext cx="2892694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4644243" y="15802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Aumento del conocimiento</a:t>
            </a:r>
          </a:p>
          <a:p>
            <a:r>
              <a:rPr lang="es-MX" dirty="0"/>
              <a:t>de las personas</a:t>
            </a:r>
          </a:p>
        </p:txBody>
      </p:sp>
      <p:sp>
        <p:nvSpPr>
          <p:cNvPr id="22" name="21 Flecha derecha"/>
          <p:cNvSpPr/>
          <p:nvPr/>
        </p:nvSpPr>
        <p:spPr>
          <a:xfrm>
            <a:off x="2414327" y="2563163"/>
            <a:ext cx="1942527" cy="1080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CuadroTexto"/>
          <p:cNvSpPr txBox="1"/>
          <p:nvPr/>
        </p:nvSpPr>
        <p:spPr>
          <a:xfrm>
            <a:off x="2484647" y="281750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Desarrollo de</a:t>
            </a:r>
          </a:p>
          <a:p>
            <a:r>
              <a:rPr lang="es-MX" dirty="0"/>
              <a:t>habilidades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622404" y="2722746"/>
            <a:ext cx="2892694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4670883" y="281178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Mejora de habilidades y</a:t>
            </a:r>
          </a:p>
          <a:p>
            <a:r>
              <a:rPr lang="es-MX" dirty="0"/>
              <a:t>destrezas</a:t>
            </a:r>
          </a:p>
        </p:txBody>
      </p:sp>
      <p:sp>
        <p:nvSpPr>
          <p:cNvPr id="27" name="26 Flecha derecha"/>
          <p:cNvSpPr/>
          <p:nvPr/>
        </p:nvSpPr>
        <p:spPr>
          <a:xfrm>
            <a:off x="2438974" y="3860177"/>
            <a:ext cx="1808618" cy="10801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Flecha derecha"/>
          <p:cNvSpPr/>
          <p:nvPr/>
        </p:nvSpPr>
        <p:spPr>
          <a:xfrm>
            <a:off x="2414327" y="5072515"/>
            <a:ext cx="1808618" cy="11279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CuadroTexto"/>
          <p:cNvSpPr txBox="1"/>
          <p:nvPr/>
        </p:nvSpPr>
        <p:spPr>
          <a:xfrm>
            <a:off x="2411760" y="407402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Desarrollo de</a:t>
            </a:r>
          </a:p>
          <a:p>
            <a:r>
              <a:rPr lang="es-MX" dirty="0"/>
              <a:t>actitudes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4670883" y="4040933"/>
            <a:ext cx="3083970" cy="6564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CuadroTexto"/>
          <p:cNvSpPr txBox="1"/>
          <p:nvPr/>
        </p:nvSpPr>
        <p:spPr>
          <a:xfrm>
            <a:off x="4622404" y="4063692"/>
            <a:ext cx="355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Desarrollo o modificación de</a:t>
            </a:r>
          </a:p>
          <a:p>
            <a:r>
              <a:rPr lang="es-MX" dirty="0"/>
              <a:t>conducta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434849" y="5301208"/>
            <a:ext cx="195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Desarrollo de</a:t>
            </a:r>
          </a:p>
          <a:p>
            <a:r>
              <a:rPr lang="es-MX" dirty="0"/>
              <a:t>conceptos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4676698" y="5149121"/>
            <a:ext cx="200385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CuadroTexto"/>
          <p:cNvSpPr txBox="1"/>
          <p:nvPr/>
        </p:nvSpPr>
        <p:spPr>
          <a:xfrm>
            <a:off x="4652560" y="5250718"/>
            <a:ext cx="221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Elevar el nivel de</a:t>
            </a:r>
          </a:p>
          <a:p>
            <a:r>
              <a:rPr lang="es-MX" dirty="0"/>
              <a:t>abstracción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842966" y="6220688"/>
            <a:ext cx="660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Chiavenato Idalberto (2009). Administración de Recursos Humanos. El capital de las organizaciones</a:t>
            </a:r>
          </a:p>
        </p:txBody>
      </p:sp>
    </p:spTree>
    <p:extLst>
      <p:ext uri="{BB962C8B-B14F-4D97-AF65-F5344CB8AC3E}">
        <p14:creationId xmlns:p14="http://schemas.microsoft.com/office/powerpoint/2010/main" val="1107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457200"/>
            <a:ext cx="8280920" cy="1315616"/>
          </a:xfrm>
        </p:spPr>
        <p:txBody>
          <a:bodyPr/>
          <a:lstStyle/>
          <a:p>
            <a:pPr algn="ctr"/>
            <a:r>
              <a:rPr lang="es-MX" b="1" dirty="0" smtClean="0"/>
              <a:t>CICLO DE LA CAPACITACIÓN</a:t>
            </a:r>
            <a:endParaRPr lang="es-MX" dirty="0"/>
          </a:p>
        </p:txBody>
      </p:sp>
      <p:sp>
        <p:nvSpPr>
          <p:cNvPr id="8" name="7 Rectángulo redondeado"/>
          <p:cNvSpPr/>
          <p:nvPr/>
        </p:nvSpPr>
        <p:spPr>
          <a:xfrm>
            <a:off x="827584" y="2465503"/>
            <a:ext cx="1584176" cy="10235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903107" y="2074858"/>
            <a:ext cx="143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INSUMOS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249289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Educandos y</a:t>
            </a:r>
          </a:p>
          <a:p>
            <a:r>
              <a:rPr lang="es-MX" dirty="0"/>
              <a:t>recursos de la</a:t>
            </a:r>
          </a:p>
          <a:p>
            <a:r>
              <a:rPr lang="es-MX" dirty="0"/>
              <a:t>organización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2555776" y="285293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3635895" y="2074858"/>
            <a:ext cx="172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PROCESO</a:t>
            </a:r>
            <a:endParaRPr lang="es-MX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635895" y="2509954"/>
            <a:ext cx="1584176" cy="10235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3635895" y="2586406"/>
            <a:ext cx="1654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Educandos y</a:t>
            </a:r>
          </a:p>
          <a:p>
            <a:r>
              <a:rPr lang="es-MX" dirty="0"/>
              <a:t>recursos de la</a:t>
            </a:r>
          </a:p>
          <a:p>
            <a:r>
              <a:rPr lang="es-MX" dirty="0"/>
              <a:t>organización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5352625" y="2877707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6516216" y="2074858"/>
            <a:ext cx="152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PRODUCTO</a:t>
            </a:r>
            <a:endParaRPr lang="es-MX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487448" y="2536302"/>
            <a:ext cx="2044991" cy="1612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6516216" y="258640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Conocimiento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Actitudes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/>
              <a:t>Habilidades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Eficacia organizacional</a:t>
            </a:r>
            <a:endParaRPr lang="es-MX" dirty="0"/>
          </a:p>
        </p:txBody>
      </p:sp>
      <p:sp>
        <p:nvSpPr>
          <p:cNvPr id="23" name="22 Flecha derecha"/>
          <p:cNvSpPr/>
          <p:nvPr/>
        </p:nvSpPr>
        <p:spPr>
          <a:xfrm rot="5400000">
            <a:off x="6773975" y="458112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derecha"/>
          <p:cNvSpPr/>
          <p:nvPr/>
        </p:nvSpPr>
        <p:spPr>
          <a:xfrm rot="10800000">
            <a:off x="5220071" y="4945224"/>
            <a:ext cx="2201976" cy="427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CuadroTexto"/>
          <p:cNvSpPr txBox="1"/>
          <p:nvPr/>
        </p:nvSpPr>
        <p:spPr>
          <a:xfrm>
            <a:off x="2915815" y="4439546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RETROALIMENTACIÓN</a:t>
            </a:r>
            <a:endParaRPr lang="es-MX" sz="1400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3372372" y="4725144"/>
            <a:ext cx="1847698" cy="10235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CuadroTexto"/>
          <p:cNvSpPr txBox="1"/>
          <p:nvPr/>
        </p:nvSpPr>
        <p:spPr>
          <a:xfrm>
            <a:off x="3432125" y="483605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Evaluación de</a:t>
            </a:r>
          </a:p>
          <a:p>
            <a:r>
              <a:rPr lang="es-MX" dirty="0"/>
              <a:t>resultados</a:t>
            </a:r>
          </a:p>
        </p:txBody>
      </p:sp>
      <p:sp>
        <p:nvSpPr>
          <p:cNvPr id="28" name="27 Flecha derecha"/>
          <p:cNvSpPr/>
          <p:nvPr/>
        </p:nvSpPr>
        <p:spPr>
          <a:xfrm rot="5400000">
            <a:off x="466762" y="4221596"/>
            <a:ext cx="172717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Flecha derecha"/>
          <p:cNvSpPr/>
          <p:nvPr/>
        </p:nvSpPr>
        <p:spPr>
          <a:xfrm>
            <a:off x="1170396" y="4960167"/>
            <a:ext cx="2201976" cy="427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CuadroTexto"/>
          <p:cNvSpPr txBox="1"/>
          <p:nvPr/>
        </p:nvSpPr>
        <p:spPr>
          <a:xfrm>
            <a:off x="903107" y="6021288"/>
            <a:ext cx="676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Chiavenato, Idalberto (2009). Administración de recursos humanos. El capital humano de las organizaciones</a:t>
            </a:r>
          </a:p>
        </p:txBody>
      </p:sp>
    </p:spTree>
    <p:extLst>
      <p:ext uri="{BB962C8B-B14F-4D97-AF65-F5344CB8AC3E}">
        <p14:creationId xmlns:p14="http://schemas.microsoft.com/office/powerpoint/2010/main" val="1649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3608" y="1772816"/>
            <a:ext cx="7920880" cy="4104456"/>
          </a:xfrm>
        </p:spPr>
        <p:txBody>
          <a:bodyPr>
            <a:normAutofit/>
          </a:bodyPr>
          <a:lstStyle/>
          <a:p>
            <a:r>
              <a:rPr lang="es-MX" dirty="0"/>
              <a:t>Promover la eficiencia del </a:t>
            </a:r>
            <a:r>
              <a:rPr lang="es-MX" dirty="0" smtClean="0"/>
              <a:t>trabajador.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Brindar oportunidades para el desarrollo </a:t>
            </a:r>
            <a:r>
              <a:rPr lang="es-MX" dirty="0" smtClean="0"/>
              <a:t>personal.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Promover el mejoramiento de sistemas y procedimientos </a:t>
            </a:r>
            <a:r>
              <a:rPr lang="es-MX" dirty="0" smtClean="0"/>
              <a:t>administrativos.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Hacer de ella una vía de reducir costos y aumentar la </a:t>
            </a:r>
            <a:r>
              <a:rPr lang="es-MX" dirty="0" smtClean="0"/>
              <a:t>productividad.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Convertir el aprendizaje en un proceso </a:t>
            </a:r>
            <a:r>
              <a:rPr lang="es-MX" dirty="0" smtClean="0"/>
              <a:t>continuo.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Mejorar la ventaja competitiva a través de la administración </a:t>
            </a:r>
            <a:r>
              <a:rPr lang="es-MX" dirty="0" smtClean="0"/>
              <a:t>del </a:t>
            </a:r>
          </a:p>
          <a:p>
            <a:pPr marL="0" indent="0">
              <a:buNone/>
            </a:pPr>
            <a:r>
              <a:rPr lang="es-MX" dirty="0" smtClean="0"/>
              <a:t>conocimiento </a:t>
            </a:r>
            <a:r>
              <a:rPr lang="es-MX" dirty="0"/>
              <a:t>y la </a:t>
            </a:r>
            <a:r>
              <a:rPr lang="es-MX" dirty="0" smtClean="0"/>
              <a:t>capacitación.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57200"/>
            <a:ext cx="8136904" cy="1603648"/>
          </a:xfrm>
        </p:spPr>
        <p:txBody>
          <a:bodyPr/>
          <a:lstStyle/>
          <a:p>
            <a:pPr algn="ctr"/>
            <a:r>
              <a:rPr lang="es-MX" b="1" dirty="0" smtClean="0"/>
              <a:t>OBJETIVOS DE LA CAPACITACIÓN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99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197145"/>
            <a:ext cx="8352928" cy="667544"/>
          </a:xfrm>
        </p:spPr>
        <p:txBody>
          <a:bodyPr/>
          <a:lstStyle/>
          <a:p>
            <a:pPr algn="ctr"/>
            <a:r>
              <a:rPr lang="es-MX" b="1" dirty="0"/>
              <a:t>Desarrollo organizacional (DO)</a:t>
            </a:r>
            <a:endParaRPr lang="es-MX" dirty="0"/>
          </a:p>
        </p:txBody>
      </p:sp>
      <p:sp>
        <p:nvSpPr>
          <p:cNvPr id="5" name="4 Elipse"/>
          <p:cNvSpPr/>
          <p:nvPr/>
        </p:nvSpPr>
        <p:spPr>
          <a:xfrm>
            <a:off x="3657501" y="3013513"/>
            <a:ext cx="1490563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4067944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D.O</a:t>
            </a:r>
          </a:p>
        </p:txBody>
      </p:sp>
      <p:sp>
        <p:nvSpPr>
          <p:cNvPr id="7" name="6 Flecha abajo"/>
          <p:cNvSpPr/>
          <p:nvPr/>
        </p:nvSpPr>
        <p:spPr>
          <a:xfrm rot="18477800">
            <a:off x="2598375" y="1048247"/>
            <a:ext cx="285419" cy="2674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bajo"/>
          <p:cNvSpPr/>
          <p:nvPr/>
        </p:nvSpPr>
        <p:spPr>
          <a:xfrm rot="19933534">
            <a:off x="3508466" y="1027215"/>
            <a:ext cx="298070" cy="2128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bajo"/>
          <p:cNvSpPr/>
          <p:nvPr/>
        </p:nvSpPr>
        <p:spPr>
          <a:xfrm rot="999884">
            <a:off x="4810643" y="1115283"/>
            <a:ext cx="306034" cy="1972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bajo"/>
          <p:cNvSpPr/>
          <p:nvPr/>
        </p:nvSpPr>
        <p:spPr>
          <a:xfrm rot="2705395">
            <a:off x="5909145" y="1009179"/>
            <a:ext cx="285419" cy="2674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 rot="3831035">
            <a:off x="2843178" y="1845822"/>
            <a:ext cx="2646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Nuevos objetivos, departamentos</a:t>
            </a:r>
          </a:p>
          <a:p>
            <a:r>
              <a:rPr lang="es-MX" sz="1400" b="1" dirty="0" smtClean="0"/>
              <a:t> productos, puesto.</a:t>
            </a:r>
          </a:p>
        </p:txBody>
      </p:sp>
      <p:sp>
        <p:nvSpPr>
          <p:cNvPr id="12" name="11 CuadroTexto"/>
          <p:cNvSpPr txBox="1"/>
          <p:nvPr/>
        </p:nvSpPr>
        <p:spPr>
          <a:xfrm rot="2320726">
            <a:off x="1573964" y="2075195"/>
            <a:ext cx="264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Las organizaciones cambian</a:t>
            </a:r>
          </a:p>
        </p:txBody>
      </p:sp>
      <p:sp>
        <p:nvSpPr>
          <p:cNvPr id="13" name="12 CuadroTexto"/>
          <p:cNvSpPr txBox="1"/>
          <p:nvPr/>
        </p:nvSpPr>
        <p:spPr>
          <a:xfrm rot="6382335">
            <a:off x="4040899" y="1572583"/>
            <a:ext cx="2361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Las personas se </a:t>
            </a:r>
          </a:p>
          <a:p>
            <a:r>
              <a:rPr lang="es-MX" sz="1400" b="1" dirty="0" smtClean="0"/>
              <a:t>desarrollan, la tecnología avanza.</a:t>
            </a:r>
          </a:p>
        </p:txBody>
      </p:sp>
      <p:sp>
        <p:nvSpPr>
          <p:cNvPr id="14" name="13 CuadroTexto"/>
          <p:cNvSpPr txBox="1"/>
          <p:nvPr/>
        </p:nvSpPr>
        <p:spPr>
          <a:xfrm rot="8111766">
            <a:off x="4899586" y="2295168"/>
            <a:ext cx="2646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Los tiempos cambian.</a:t>
            </a:r>
          </a:p>
        </p:txBody>
      </p:sp>
      <p:sp>
        <p:nvSpPr>
          <p:cNvPr id="15" name="14 Flecha abajo"/>
          <p:cNvSpPr/>
          <p:nvPr/>
        </p:nvSpPr>
        <p:spPr>
          <a:xfrm rot="3517659">
            <a:off x="2524978" y="3208709"/>
            <a:ext cx="288032" cy="22949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bajo"/>
          <p:cNvSpPr/>
          <p:nvPr/>
        </p:nvSpPr>
        <p:spPr>
          <a:xfrm rot="2426243">
            <a:off x="3025826" y="3768913"/>
            <a:ext cx="288032" cy="22949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bajo"/>
          <p:cNvSpPr/>
          <p:nvPr/>
        </p:nvSpPr>
        <p:spPr>
          <a:xfrm>
            <a:off x="4175956" y="4077072"/>
            <a:ext cx="288032" cy="20882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abajo"/>
          <p:cNvSpPr/>
          <p:nvPr/>
        </p:nvSpPr>
        <p:spPr>
          <a:xfrm rot="19975658">
            <a:off x="5201466" y="3973705"/>
            <a:ext cx="288032" cy="22949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abajo"/>
          <p:cNvSpPr/>
          <p:nvPr/>
        </p:nvSpPr>
        <p:spPr>
          <a:xfrm rot="18950783">
            <a:off x="5918949" y="3555463"/>
            <a:ext cx="288032" cy="22949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 rot="19732197">
            <a:off x="1454394" y="3739338"/>
            <a:ext cx="2675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Cuando el cambio es intencional y planificado.</a:t>
            </a:r>
            <a:endParaRPr lang="es-MX" sz="1400" b="1" dirty="0"/>
          </a:p>
        </p:txBody>
      </p:sp>
      <p:sp>
        <p:nvSpPr>
          <p:cNvPr id="21" name="20 CuadroTexto"/>
          <p:cNvSpPr txBox="1"/>
          <p:nvPr/>
        </p:nvSpPr>
        <p:spPr>
          <a:xfrm rot="18629238">
            <a:off x="2202252" y="4333613"/>
            <a:ext cx="225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La noción es macroscópica</a:t>
            </a:r>
          </a:p>
          <a:p>
            <a:r>
              <a:rPr lang="es-MX" sz="1400" b="1" dirty="0" smtClean="0"/>
              <a:t>Y sistemática.</a:t>
            </a:r>
            <a:endParaRPr lang="es-MX" sz="1400" b="1" dirty="0"/>
          </a:p>
        </p:txBody>
      </p:sp>
      <p:sp>
        <p:nvSpPr>
          <p:cNvPr id="22" name="21 CuadroTexto"/>
          <p:cNvSpPr txBox="1"/>
          <p:nvPr/>
        </p:nvSpPr>
        <p:spPr>
          <a:xfrm rot="16200000">
            <a:off x="2871481" y="4467557"/>
            <a:ext cx="2675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Sustenta en un cambio cultural.</a:t>
            </a:r>
            <a:endParaRPr lang="es-MX" sz="1400" b="1" dirty="0"/>
          </a:p>
        </p:txBody>
      </p:sp>
      <p:sp>
        <p:nvSpPr>
          <p:cNvPr id="23" name="22 CuadroTexto"/>
          <p:cNvSpPr txBox="1"/>
          <p:nvPr/>
        </p:nvSpPr>
        <p:spPr>
          <a:xfrm rot="14600941">
            <a:off x="3759521" y="4592873"/>
            <a:ext cx="2675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Largo plazo y liderado por</a:t>
            </a:r>
          </a:p>
          <a:p>
            <a:r>
              <a:rPr lang="es-MX" sz="1400" b="1" dirty="0" smtClean="0"/>
              <a:t>un asesor.</a:t>
            </a:r>
            <a:endParaRPr lang="es-MX" sz="1400" b="1" dirty="0"/>
          </a:p>
        </p:txBody>
      </p:sp>
      <p:sp>
        <p:nvSpPr>
          <p:cNvPr id="24" name="23 CuadroTexto"/>
          <p:cNvSpPr txBox="1"/>
          <p:nvPr/>
        </p:nvSpPr>
        <p:spPr>
          <a:xfrm rot="13603158">
            <a:off x="4464886" y="4343537"/>
            <a:ext cx="2675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Cambios organizacionales</a:t>
            </a:r>
          </a:p>
          <a:p>
            <a:r>
              <a:rPr lang="es-MX" sz="1400" b="1" dirty="0" smtClean="0"/>
              <a:t>Y globales.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211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7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7584" y="457200"/>
            <a:ext cx="7992888" cy="811560"/>
          </a:xfrm>
        </p:spPr>
        <p:txBody>
          <a:bodyPr/>
          <a:lstStyle/>
          <a:p>
            <a:pPr algn="ctr"/>
            <a:r>
              <a:rPr lang="es-MX" dirty="0"/>
              <a:t>POLÍTICAS Y LINEAMIENTOS </a:t>
            </a:r>
          </a:p>
        </p:txBody>
      </p:sp>
      <p:graphicFrame>
        <p:nvGraphicFramePr>
          <p:cNvPr id="5" name="Diagram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823326"/>
              </p:ext>
            </p:extLst>
          </p:nvPr>
        </p:nvGraphicFramePr>
        <p:xfrm>
          <a:off x="1187624" y="1268760"/>
          <a:ext cx="7416823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3"/>
          <p:cNvGraphicFramePr/>
          <p:nvPr>
            <p:extLst>
              <p:ext uri="{D42A27DB-BD31-4B8C-83A1-F6EECF244321}">
                <p14:modId xmlns:p14="http://schemas.microsoft.com/office/powerpoint/2010/main" val="1169259408"/>
              </p:ext>
            </p:extLst>
          </p:nvPr>
        </p:nvGraphicFramePr>
        <p:xfrm>
          <a:off x="835934" y="2708920"/>
          <a:ext cx="776851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9501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7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628800"/>
            <a:ext cx="7211144" cy="1059531"/>
          </a:xfrm>
        </p:spPr>
        <p:txBody>
          <a:bodyPr/>
          <a:lstStyle/>
          <a:p>
            <a:r>
              <a:rPr lang="es-MX" dirty="0"/>
              <a:t>DESCRIPCIÓN DE LA </a:t>
            </a:r>
            <a:r>
              <a:rPr lang="es-MX" dirty="0" smtClean="0"/>
              <a:t>COMPAÑÍA.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03648" y="457200"/>
            <a:ext cx="6292552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GUÍA PARA LA ELABORACIÓN DEL PLAN ESTRATÉGICO DE CAPACITACIÓN</a:t>
            </a:r>
          </a:p>
        </p:txBody>
      </p:sp>
      <p:graphicFrame>
        <p:nvGraphicFramePr>
          <p:cNvPr id="6" name="Diagrama 3"/>
          <p:cNvGraphicFramePr/>
          <p:nvPr>
            <p:extLst>
              <p:ext uri="{D42A27DB-BD31-4B8C-83A1-F6EECF244321}">
                <p14:modId xmlns:p14="http://schemas.microsoft.com/office/powerpoint/2010/main" val="2160597755"/>
              </p:ext>
            </p:extLst>
          </p:nvPr>
        </p:nvGraphicFramePr>
        <p:xfrm>
          <a:off x="683568" y="2564904"/>
          <a:ext cx="748883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20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7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76470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ESTUDIO INTERNO DEL PROCESO </a:t>
            </a:r>
          </a:p>
          <a:p>
            <a:pPr algn="ctr"/>
            <a:r>
              <a:rPr lang="es-MX" sz="2400" dirty="0" smtClean="0"/>
              <a:t>DE CAPACITACIÓN</a:t>
            </a:r>
            <a:endParaRPr lang="es-MX" sz="2400" dirty="0"/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472795"/>
              </p:ext>
            </p:extLst>
          </p:nvPr>
        </p:nvGraphicFramePr>
        <p:xfrm>
          <a:off x="899592" y="2132856"/>
          <a:ext cx="7928173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56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7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62068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PLAN ESTRATEGICO DE CAPACITACIÓN </a:t>
            </a:r>
          </a:p>
          <a:p>
            <a:pPr algn="ctr"/>
            <a:r>
              <a:rPr lang="es-MX" sz="2400" dirty="0" smtClean="0"/>
              <a:t>Y DESARROLLO</a:t>
            </a:r>
            <a:endParaRPr lang="es-MX" sz="2400" dirty="0"/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27557"/>
              </p:ext>
            </p:extLst>
          </p:nvPr>
        </p:nvGraphicFramePr>
        <p:xfrm>
          <a:off x="676275" y="2011363"/>
          <a:ext cx="8000181" cy="343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08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7" y="32657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t3.gstatic.com/images?q=tbn:ANd9GcSZBxusPzv_UCKIkVKw5rrA8lWOMtlmgD8-fcATH08VG6Y6dCN1PsO73nX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42484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softEdge rad="63500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7" name="6 Rectángulo"/>
          <p:cNvSpPr/>
          <p:nvPr/>
        </p:nvSpPr>
        <p:spPr>
          <a:xfrm rot="1210454">
            <a:off x="3788923" y="1292698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¡GRACIAS!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95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688632"/>
          </a:xfrm>
        </p:spPr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s-MX" sz="400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CICLOS</a:t>
            </a:r>
            <a:br>
              <a:rPr lang="es-MX" sz="400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MX" sz="400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Y </a:t>
            </a:r>
            <a:br>
              <a:rPr lang="es-MX" sz="400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MX" sz="400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PROCESOS </a:t>
            </a:r>
            <a:br>
              <a:rPr lang="es-MX" sz="400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MX" sz="400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DE LA CAPACITACIÓN</a:t>
            </a:r>
            <a:endParaRPr lang="es-MX" sz="4000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1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95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1362944" y="2708920"/>
            <a:ext cx="1584176" cy="100811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245936" y="2693842"/>
            <a:ext cx="1686103" cy="100811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220072" y="2693842"/>
            <a:ext cx="1584176" cy="100811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7020272" y="2693842"/>
            <a:ext cx="1584176" cy="100811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31640" y="548679"/>
            <a:ext cx="69665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 smtClean="0"/>
              <a:t>FUNCIÓN DE PROVISIÓN</a:t>
            </a:r>
          </a:p>
          <a:p>
            <a:endParaRPr lang="es-MX" sz="4000" b="1" dirty="0"/>
          </a:p>
          <a:p>
            <a:endParaRPr lang="es-MX" sz="4000" b="1" dirty="0" smtClean="0"/>
          </a:p>
          <a:p>
            <a:endParaRPr lang="es-MX" sz="4000" b="1" dirty="0"/>
          </a:p>
          <a:p>
            <a:r>
              <a:rPr lang="es-MX" dirty="0"/>
              <a:t>P</a:t>
            </a:r>
            <a:r>
              <a:rPr lang="es-MX" dirty="0" smtClean="0"/>
              <a:t>laneación            Reclutamiento         Selección              Inducción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73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95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973424" y="2429440"/>
            <a:ext cx="1726367" cy="100811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084508" y="2403477"/>
            <a:ext cx="1726367" cy="100811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5220072" y="2445565"/>
            <a:ext cx="1726367" cy="100811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5114" y="339999"/>
            <a:ext cx="77768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 smtClean="0"/>
              <a:t>FUNCIÓN DE ALIMENTACIÓN</a:t>
            </a:r>
          </a:p>
          <a:p>
            <a:endParaRPr lang="es-MX" sz="4000" b="1" dirty="0"/>
          </a:p>
          <a:p>
            <a:endParaRPr lang="es-MX" sz="4000" b="1" dirty="0" smtClean="0"/>
          </a:p>
          <a:p>
            <a:endParaRPr lang="es-MX" sz="4000" b="1" dirty="0" smtClean="0"/>
          </a:p>
          <a:p>
            <a:r>
              <a:rPr lang="es-MX" dirty="0" smtClean="0"/>
              <a:t>Socialización           Capacitación              Desarrollo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42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95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0918" y="1556792"/>
            <a:ext cx="8507288" cy="4039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b="1" dirty="0"/>
              <a:t>Formación</a:t>
            </a:r>
            <a:r>
              <a:rPr lang="es-MX" sz="2000" dirty="0"/>
              <a:t>: Suele llevarse a cabo cuando </a:t>
            </a:r>
            <a:r>
              <a:rPr lang="es-MX" sz="2000" dirty="0" smtClean="0"/>
              <a:t>los empleados tienen</a:t>
            </a:r>
          </a:p>
          <a:p>
            <a:pPr marL="0" indent="0" algn="ctr">
              <a:buNone/>
            </a:pPr>
            <a:r>
              <a:rPr lang="es-MX" sz="2000" dirty="0" smtClean="0"/>
              <a:t>un </a:t>
            </a:r>
            <a:r>
              <a:rPr lang="es-MX" sz="2000" dirty="0"/>
              <a:t>déficit de capacidades </a:t>
            </a:r>
            <a:r>
              <a:rPr lang="es-MX" sz="2000" dirty="0" smtClean="0"/>
              <a:t>o cuando </a:t>
            </a:r>
            <a:r>
              <a:rPr lang="es-MX" sz="2000" dirty="0"/>
              <a:t>la organización cambia </a:t>
            </a:r>
            <a:r>
              <a:rPr lang="es-MX" sz="2000" dirty="0" smtClean="0"/>
              <a:t>los</a:t>
            </a:r>
          </a:p>
          <a:p>
            <a:pPr marL="0" indent="0" algn="ctr">
              <a:buNone/>
            </a:pPr>
            <a:r>
              <a:rPr lang="es-MX" sz="2000" dirty="0" smtClean="0"/>
              <a:t>sistemas </a:t>
            </a:r>
            <a:r>
              <a:rPr lang="es-MX" sz="2000" dirty="0"/>
              <a:t>y </a:t>
            </a:r>
            <a:r>
              <a:rPr lang="es-MX" sz="2000" dirty="0" smtClean="0"/>
              <a:t>los empleados </a:t>
            </a:r>
            <a:r>
              <a:rPr lang="es-MX" sz="2000" dirty="0"/>
              <a:t>tienen que aprender nuevas </a:t>
            </a:r>
            <a:r>
              <a:rPr lang="es-MX" sz="2000" dirty="0" smtClean="0"/>
              <a:t>habilidades. </a:t>
            </a:r>
          </a:p>
          <a:p>
            <a:pPr marL="0" indent="0" algn="ctr">
              <a:buNone/>
            </a:pPr>
            <a:r>
              <a:rPr lang="es-MX" sz="2000" dirty="0" smtClean="0"/>
              <a:t>(</a:t>
            </a:r>
            <a:r>
              <a:rPr lang="es-MX" sz="2000" dirty="0"/>
              <a:t>Gómez-Mejía, 2002. Dirección y Gestión </a:t>
            </a:r>
            <a:r>
              <a:rPr lang="es-MX" sz="2000" dirty="0" smtClean="0"/>
              <a:t>de </a:t>
            </a:r>
          </a:p>
          <a:p>
            <a:pPr marL="0" indent="0" algn="ctr">
              <a:buNone/>
            </a:pPr>
            <a:r>
              <a:rPr lang="es-MX" sz="2000" dirty="0" smtClean="0"/>
              <a:t>Recursos </a:t>
            </a:r>
            <a:r>
              <a:rPr lang="es-MX" sz="2000" dirty="0"/>
              <a:t>Humanos)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1459632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FORMACIÓN, CAPACITACIÓN, ADIESTRAMIENTO,</a:t>
            </a:r>
            <a:br>
              <a:rPr lang="es-MX" sz="2400" b="1" dirty="0" smtClean="0"/>
            </a:br>
            <a:r>
              <a:rPr lang="es-MX" sz="2400" b="1" dirty="0" smtClean="0"/>
              <a:t>ENTRENAMIENTO Y DESARROLLO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1090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-63829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476672"/>
            <a:ext cx="8075240" cy="5000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 smtClean="0"/>
              <a:t>   Capacitación </a:t>
            </a:r>
            <a:r>
              <a:rPr lang="es-MX" sz="2400" dirty="0"/>
              <a:t>: Proceso de enseñar </a:t>
            </a:r>
            <a:r>
              <a:rPr lang="es-MX" sz="2400" dirty="0" smtClean="0"/>
              <a:t>al nuevo empleado </a:t>
            </a:r>
            <a:r>
              <a:rPr lang="es-MX" sz="2400" dirty="0"/>
              <a:t>las habilidades </a:t>
            </a:r>
            <a:r>
              <a:rPr lang="es-MX" sz="2400" dirty="0" smtClean="0"/>
              <a:t>básicas, la </a:t>
            </a:r>
            <a:r>
              <a:rPr lang="es-MX" sz="2400" dirty="0"/>
              <a:t>experiencia básica, que necesita </a:t>
            </a:r>
            <a:r>
              <a:rPr lang="es-MX" sz="2400" dirty="0" smtClean="0"/>
              <a:t>para desempeñar </a:t>
            </a:r>
            <a:r>
              <a:rPr lang="es-MX" sz="2400" dirty="0"/>
              <a:t>su trabajo.</a:t>
            </a:r>
          </a:p>
          <a:p>
            <a:pPr marL="0" indent="0" algn="ctr">
              <a:buNone/>
            </a:pPr>
            <a:r>
              <a:rPr lang="es-MX" sz="2400" dirty="0"/>
              <a:t>(Gary Dessler, 1991. Administración de Personal)</a:t>
            </a:r>
          </a:p>
        </p:txBody>
      </p:sp>
    </p:spTree>
    <p:extLst>
      <p:ext uri="{BB962C8B-B14F-4D97-AF65-F5344CB8AC3E}">
        <p14:creationId xmlns:p14="http://schemas.microsoft.com/office/powerpoint/2010/main" val="28987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-63829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57200"/>
            <a:ext cx="8435280" cy="571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/>
              <a:t>Adiestramiento</a:t>
            </a:r>
            <a:r>
              <a:rPr lang="es-MX" sz="2400" dirty="0"/>
              <a:t>: proceso de aprendizaje</a:t>
            </a:r>
          </a:p>
          <a:p>
            <a:pPr marL="0" indent="0" algn="ctr">
              <a:buNone/>
            </a:pPr>
            <a:r>
              <a:rPr lang="es-MX" sz="2400" dirty="0"/>
              <a:t>cuando se trata de casos prácticos, que</a:t>
            </a:r>
          </a:p>
          <a:p>
            <a:pPr marL="0" indent="0" algn="ctr">
              <a:buNone/>
            </a:pPr>
            <a:r>
              <a:rPr lang="es-MX" sz="2400" dirty="0"/>
              <a:t>requieren más de la observación que de</a:t>
            </a:r>
          </a:p>
          <a:p>
            <a:pPr marL="0" indent="0" algn="ctr">
              <a:buNone/>
            </a:pPr>
            <a:r>
              <a:rPr lang="es-MX" sz="2400" dirty="0"/>
              <a:t>aprender teorías o técnicas complicadas.</a:t>
            </a:r>
          </a:p>
        </p:txBody>
      </p:sp>
    </p:spTree>
    <p:extLst>
      <p:ext uri="{BB962C8B-B14F-4D97-AF65-F5344CB8AC3E}">
        <p14:creationId xmlns:p14="http://schemas.microsoft.com/office/powerpoint/2010/main" val="5604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Negocios para PowerPoi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-63829"/>
            <a:ext cx="9172735" cy="691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457200"/>
            <a:ext cx="7920880" cy="571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/>
              <a:t>Entrenamiento</a:t>
            </a:r>
            <a:r>
              <a:rPr lang="es-MX" sz="2400" dirty="0"/>
              <a:t>: De acuerdo a la Real</a:t>
            </a:r>
          </a:p>
          <a:p>
            <a:pPr marL="0" indent="0" algn="ctr">
              <a:buNone/>
            </a:pPr>
            <a:r>
              <a:rPr lang="es-MX" sz="2400" dirty="0"/>
              <a:t>Academia, significa entrenarse para </a:t>
            </a:r>
            <a:r>
              <a:rPr lang="es-MX" sz="2400" dirty="0" smtClean="0"/>
              <a:t>algún deporte </a:t>
            </a:r>
            <a:r>
              <a:rPr lang="es-MX" sz="2400" dirty="0"/>
              <a:t>o una competencia. Faltarle a </a:t>
            </a:r>
            <a:r>
              <a:rPr lang="es-MX" sz="2400" dirty="0" smtClean="0"/>
              <a:t>un deportista </a:t>
            </a:r>
            <a:r>
              <a:rPr lang="es-MX" sz="2400" dirty="0"/>
              <a:t>entrenamiento, someter a </a:t>
            </a:r>
            <a:r>
              <a:rPr lang="es-MX" sz="2400" dirty="0" smtClean="0"/>
              <a:t>un caballo </a:t>
            </a:r>
            <a:r>
              <a:rPr lang="es-MX" sz="2400" dirty="0"/>
              <a:t>a entrenamiento.</a:t>
            </a:r>
          </a:p>
        </p:txBody>
      </p:sp>
    </p:spTree>
    <p:extLst>
      <p:ext uri="{BB962C8B-B14F-4D97-AF65-F5344CB8AC3E}">
        <p14:creationId xmlns:p14="http://schemas.microsoft.com/office/powerpoint/2010/main" val="183959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esto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195</TotalTime>
  <Words>939</Words>
  <Application>Microsoft Office PowerPoint</Application>
  <PresentationFormat>Presentación en pantalla (4:3)</PresentationFormat>
  <Paragraphs>246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Compuesto</vt:lpstr>
      <vt:lpstr>Presentación de PowerPoint</vt:lpstr>
      <vt:lpstr>Presentación de PowerPoint</vt:lpstr>
      <vt:lpstr>CICLOS Y  PROCESOS  DE LA CAPACITACIÓN</vt:lpstr>
      <vt:lpstr>Presentación de PowerPoint</vt:lpstr>
      <vt:lpstr>Presentación de PowerPoint</vt:lpstr>
      <vt:lpstr>FORMACIÓN, CAPACITACIÓN, ADIESTRAMIENTO, ENTRENAMIENTO Y DESARROLLO</vt:lpstr>
      <vt:lpstr>Presentación de PowerPoint</vt:lpstr>
      <vt:lpstr>Presentación de PowerPoint</vt:lpstr>
      <vt:lpstr>Presentación de PowerPoint</vt:lpstr>
      <vt:lpstr>Presentación de PowerPoint</vt:lpstr>
      <vt:lpstr>PROCESO DE CAPACITACIÓN</vt:lpstr>
      <vt:lpstr>DETECCIÓN DE NECESIDADES DE CAPACITACIÓN</vt:lpstr>
      <vt:lpstr>NECESIDADES DE CAPACITACIÓN MANIFIESTAS</vt:lpstr>
      <vt:lpstr>ÉXITO DEL PROGRAMA DE CAPACITACIÓN</vt:lpstr>
      <vt:lpstr>MEDIOS O TÉCNICAS DE ENSEÑANZA</vt:lpstr>
      <vt:lpstr>EVALUACIÓN DE LA CAPACITACIÓN</vt:lpstr>
      <vt:lpstr>DESARROLLO ORGANIZACIONAL:</vt:lpstr>
      <vt:lpstr>Capacitación Técnica para  Gerentes o Desarrollo Gerencial:</vt:lpstr>
      <vt:lpstr>TÉCNICAS PARA EL DESARROLLO GERENCIAL:</vt:lpstr>
      <vt:lpstr>TIPOS DE CAMBIOS DE CONDUCTA POR MEDIO DE LA CAPACITACIÓN</vt:lpstr>
      <vt:lpstr>CICLO DE LA CAPACITACIÓN</vt:lpstr>
      <vt:lpstr>OBJETIVOS DE LA CAPACITACIÓN</vt:lpstr>
      <vt:lpstr>Desarrollo organizacional (DO)</vt:lpstr>
      <vt:lpstr>POLÍTICAS Y LINEAMIENTOS </vt:lpstr>
      <vt:lpstr>GUÍA PARA LA ELABORACIÓN DEL PLAN ESTRATÉGICO DE CAPACITACIÓN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VIRYM</cp:lastModifiedBy>
  <cp:revision>20</cp:revision>
  <dcterms:created xsi:type="dcterms:W3CDTF">2014-02-25T18:52:14Z</dcterms:created>
  <dcterms:modified xsi:type="dcterms:W3CDTF">2014-03-04T06:05:07Z</dcterms:modified>
</cp:coreProperties>
</file>